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31"/>
  </p:notesMasterIdLst>
  <p:sldIdLst>
    <p:sldId id="287" r:id="rId3"/>
    <p:sldId id="289" r:id="rId4"/>
    <p:sldId id="290" r:id="rId5"/>
    <p:sldId id="291" r:id="rId6"/>
    <p:sldId id="293" r:id="rId7"/>
    <p:sldId id="294" r:id="rId8"/>
    <p:sldId id="295" r:id="rId9"/>
    <p:sldId id="296" r:id="rId10"/>
    <p:sldId id="305" r:id="rId11"/>
    <p:sldId id="257" r:id="rId12"/>
    <p:sldId id="265" r:id="rId13"/>
    <p:sldId id="258" r:id="rId14"/>
    <p:sldId id="310" r:id="rId15"/>
    <p:sldId id="260" r:id="rId16"/>
    <p:sldId id="261" r:id="rId17"/>
    <p:sldId id="262" r:id="rId18"/>
    <p:sldId id="263" r:id="rId19"/>
    <p:sldId id="264" r:id="rId20"/>
    <p:sldId id="297" r:id="rId21"/>
    <p:sldId id="298" r:id="rId22"/>
    <p:sldId id="299" r:id="rId23"/>
    <p:sldId id="300" r:id="rId24"/>
    <p:sldId id="301" r:id="rId25"/>
    <p:sldId id="303" r:id="rId26"/>
    <p:sldId id="302" r:id="rId27"/>
    <p:sldId id="312" r:id="rId28"/>
    <p:sldId id="313" r:id="rId29"/>
    <p:sldId id="309" r:id="rId30"/>
  </p:sldIdLst>
  <p:sldSz cx="9144000" cy="5143500" type="screen16x9"/>
  <p:notesSz cx="6858000" cy="9144000"/>
  <p:embeddedFontLst>
    <p:embeddedFont>
      <p:font typeface="等线" panose="02010600030101010101" pitchFamily="2" charset="-122"/>
      <p:regular r:id="rId32"/>
      <p:bold r:id="rId33"/>
    </p:embeddedFont>
    <p:embeddedFont>
      <p:font typeface="Georgia" panose="02040502050405020303" pitchFamily="18"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Merriweather Bold" panose="00000800000000000000" pitchFamily="2" charset="0"/>
      <p:bold r:id="rId42"/>
    </p:embeddedFont>
    <p:embeddedFont>
      <p:font typeface="Open Sans" panose="020B0606030504020204" pitchFamily="34" charset="0"/>
      <p:regular r:id="rId43"/>
      <p:bold r:id="rId44"/>
      <p:italic r:id="rId45"/>
      <p:boldItalic r:id="rId46"/>
    </p:embeddedFont>
    <p:embeddedFont>
      <p:font typeface="Open Sans Bold" panose="020B0806030504020204" pitchFamily="34" charset="0"/>
      <p:bold r:id="rId47"/>
    </p:embeddedFont>
    <p:embeddedFont>
      <p:font typeface="Red Hat Display"/>
      <p:regular r:id="rId48"/>
      <p:bold r:id="rId49"/>
      <p:italic r:id="rId50"/>
      <p:boldItalic r:id="rId51"/>
    </p:embeddedFont>
    <p:embeddedFont>
      <p:font typeface="Red Hat Text"/>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10" autoAdjust="0"/>
    <p:restoredTop sz="76445" autoAdjust="0"/>
  </p:normalViewPr>
  <p:slideViewPr>
    <p:cSldViewPr snapToGrid="0">
      <p:cViewPr varScale="1">
        <p:scale>
          <a:sx n="77" d="100"/>
          <a:sy n="77" d="100"/>
        </p:scale>
        <p:origin x="123" y="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page, we show the key diagnostic results of the model. </a:t>
            </a:r>
            <a:r>
              <a:rPr lang="en-US" altLang="zh-CN" dirty="0"/>
              <a:t>The p-values ​​of all features and</a:t>
            </a:r>
            <a:r>
              <a:rPr lang="zh-CN" altLang="en-US" dirty="0"/>
              <a:t> </a:t>
            </a:r>
            <a:r>
              <a:rPr lang="en-US" altLang="zh-CN" dirty="0"/>
              <a:t>the</a:t>
            </a:r>
            <a:r>
              <a:rPr lang="zh-CN" altLang="en-US" dirty="0"/>
              <a:t> </a:t>
            </a:r>
            <a:r>
              <a:rPr lang="en-US" altLang="zh-CN" dirty="0"/>
              <a:t>likelihood</a:t>
            </a:r>
            <a:r>
              <a:rPr lang="zh-CN" altLang="en-US" dirty="0"/>
              <a:t> </a:t>
            </a:r>
            <a:r>
              <a:rPr lang="en-US" altLang="zh-CN" dirty="0"/>
              <a:t>ratio</a:t>
            </a:r>
            <a:r>
              <a:rPr lang="zh-CN" altLang="en-US" dirty="0"/>
              <a:t> </a:t>
            </a:r>
            <a:r>
              <a:rPr lang="en-US" altLang="zh-CN" dirty="0"/>
              <a:t>test</a:t>
            </a:r>
            <a:r>
              <a:rPr lang="zh-CN" altLang="en-US" dirty="0"/>
              <a:t> </a:t>
            </a:r>
            <a:r>
              <a:rPr lang="en-US" altLang="zh-CN" dirty="0"/>
              <a:t>are less than 0.005, proving that each variable and the model has a good</a:t>
            </a:r>
            <a:r>
              <a:rPr lang="zh-CN" altLang="en-US" dirty="0"/>
              <a:t> </a:t>
            </a:r>
            <a:r>
              <a:rPr lang="en-US" altLang="zh-CN" dirty="0"/>
              <a:t>predictive</a:t>
            </a:r>
            <a:r>
              <a:rPr lang="zh-CN" altLang="en-US" dirty="0"/>
              <a:t> </a:t>
            </a:r>
            <a:r>
              <a:rPr lang="en-US" altLang="zh-CN" dirty="0" err="1"/>
              <a:t>effect.</a:t>
            </a:r>
            <a:r>
              <a:rPr lang="en-US" dirty="0" err="1"/>
              <a:t>Finally</a:t>
            </a:r>
            <a:r>
              <a:rPr lang="en-US" dirty="0"/>
              <a:t>, by checking the VIF, we confirmed that there were no multicollinearity issues</a:t>
            </a:r>
            <a:r>
              <a:rPr lang="en-US" altLang="zh-CN" dirty="0"/>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AutoNum type="arabicPeriod"/>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model has</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high</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interpretability,accuracy</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fast</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processing</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speed.</a:t>
            </a:r>
          </a:p>
          <a:p>
            <a:pPr marL="342900" indent="-342900" algn="just">
              <a:buAutoNum type="arabicPeriod"/>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While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removal of sparse variables leads to reduced predictive power for certain types of airports or weather conditions that do not belong to any common categories.</a:t>
            </a:r>
          </a:p>
          <a:p>
            <a:pPr marL="342900" indent="-342900" algn="just">
              <a:buAutoNum type="arabicPeriod"/>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model does not fully satisfy the assumption of residual independence, which could lead to potential model bias.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CN" dirty="0"/>
              <a:t>starts with a single, simple decision tree</a:t>
            </a:r>
          </a:p>
          <a:p>
            <a:pPr marL="0" lvl="0" indent="0" algn="l" rtl="0">
              <a:spcBef>
                <a:spcPts val="0"/>
              </a:spcBef>
              <a:spcAft>
                <a:spcPts val="0"/>
              </a:spcAft>
              <a:buClr>
                <a:schemeClr val="dk1"/>
              </a:buClr>
              <a:buSzPts val="1100"/>
              <a:buFont typeface="Arial"/>
              <a:buNone/>
            </a:pPr>
            <a:r>
              <a:rPr lang="en-US" altLang="zh-CN" dirty="0">
                <a:solidFill>
                  <a:schemeClr val="dk1"/>
                </a:solidFill>
              </a:rPr>
              <a:t>After the first tree makes its guesses, </a:t>
            </a:r>
            <a:r>
              <a:rPr lang="en-US" altLang="zh-CN" dirty="0" err="1">
                <a:solidFill>
                  <a:schemeClr val="dk1"/>
                </a:solidFill>
              </a:rPr>
              <a:t>LightGBM</a:t>
            </a:r>
            <a:r>
              <a:rPr lang="en-US" altLang="zh-CN" dirty="0">
                <a:solidFill>
                  <a:schemeClr val="dk1"/>
                </a:solidFill>
              </a:rPr>
              <a:t> sees where the tree made mistakes. It then creates another tree specifically designed to fix those mistakes. This process of learning from previous errors continues, with each new tree improving upon the last.</a:t>
            </a:r>
          </a:p>
          <a:p>
            <a:pPr marL="0" lvl="0" indent="0" algn="l" rtl="0">
              <a:spcBef>
                <a:spcPts val="0"/>
              </a:spcBef>
              <a:spcAft>
                <a:spcPts val="0"/>
              </a:spcAft>
              <a:buClr>
                <a:schemeClr val="dk1"/>
              </a:buClr>
              <a:buSzPts val="1100"/>
              <a:buFont typeface="Arial"/>
              <a:buNone/>
            </a:pPr>
            <a:r>
              <a:rPr lang="en-US" altLang="zh-CN" b="1" dirty="0">
                <a:solidFill>
                  <a:schemeClr val="dk1"/>
                </a:solidFill>
              </a:rPr>
              <a:t>Combining Decisions</a:t>
            </a:r>
            <a:r>
              <a:rPr lang="en-US" altLang="zh-CN" dirty="0">
                <a:solidFill>
                  <a:schemeClr val="dk1"/>
                </a:solidFill>
              </a:rPr>
              <a:t>: Once enough trees have been built, </a:t>
            </a:r>
            <a:r>
              <a:rPr lang="en-US" altLang="zh-CN" dirty="0" err="1">
                <a:solidFill>
                  <a:schemeClr val="dk1"/>
                </a:solidFill>
              </a:rPr>
              <a:t>LightGBM</a:t>
            </a:r>
            <a:r>
              <a:rPr lang="en-US" altLang="zh-CN" dirty="0">
                <a:solidFill>
                  <a:schemeClr val="dk1"/>
                </a:solidFill>
              </a:rPr>
              <a:t> combines them. Each tree contributes to the final prediction, making the overall result more accurate. Essentially, </a:t>
            </a:r>
            <a:r>
              <a:rPr lang="en-US" altLang="zh-CN" dirty="0" err="1">
                <a:solidFill>
                  <a:schemeClr val="dk1"/>
                </a:solidFill>
              </a:rPr>
              <a:t>LightGBM</a:t>
            </a:r>
            <a:r>
              <a:rPr lang="en-US" altLang="zh-CN" dirty="0">
                <a:solidFill>
                  <a:schemeClr val="dk1"/>
                </a:solidFill>
              </a:rPr>
              <a:t> is like having a group of “experts,” each adding a piece to the puzzle to make the best possible prediction.</a:t>
            </a:r>
          </a:p>
          <a:p>
            <a:pPr marL="0" lvl="0" indent="0" algn="l" rtl="0">
              <a:spcBef>
                <a:spcPts val="0"/>
              </a:spcBef>
              <a:spcAft>
                <a:spcPts val="0"/>
              </a:spcAft>
              <a:buClr>
                <a:schemeClr val="dk1"/>
              </a:buClr>
              <a:buSzPts val="1100"/>
              <a:buFont typeface="Arial"/>
              <a:buNone/>
            </a:pPr>
            <a:r>
              <a:rPr lang="en-US" altLang="zh-CN" b="1" dirty="0">
                <a:solidFill>
                  <a:schemeClr val="dk1"/>
                </a:solidFill>
              </a:rPr>
              <a:t>Efficient Learning</a:t>
            </a:r>
            <a:r>
              <a:rPr lang="en-US" altLang="zh-CN" dirty="0">
                <a:solidFill>
                  <a:schemeClr val="dk1"/>
                </a:solidFill>
              </a:rPr>
              <a:t>: </a:t>
            </a:r>
            <a:r>
              <a:rPr lang="en-US" altLang="zh-CN" dirty="0" err="1">
                <a:solidFill>
                  <a:schemeClr val="dk1"/>
                </a:solidFill>
              </a:rPr>
              <a:t>LightGBM</a:t>
            </a:r>
            <a:r>
              <a:rPr lang="en-US" altLang="zh-CN" dirty="0">
                <a:solidFill>
                  <a:schemeClr val="dk1"/>
                </a:solidFill>
              </a:rPr>
              <a:t> is specifically designed to be fast. It doesn’t look at every piece of data every time it learns, which would be slow. Instead, it picks only the most important parts of the data, which allows it to learn quickly while maintaining accuracy.</a:t>
            </a:r>
          </a:p>
          <a:p>
            <a:pPr marL="0" lvl="0" indent="0" algn="l" rtl="0">
              <a:spcBef>
                <a:spcPts val="0"/>
              </a:spcBef>
              <a:spcAft>
                <a:spcPts val="0"/>
              </a:spcAft>
              <a:buClr>
                <a:schemeClr val="dk1"/>
              </a:buClr>
              <a:buSzPts val="1100"/>
              <a:buFont typeface="Arial"/>
              <a:buNone/>
            </a:pP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US" altLang="zh-CN" dirty="0"/>
              <a:t>ne thing that makes </a:t>
            </a:r>
            <a:r>
              <a:rPr lang="en-US" altLang="zh-CN" dirty="0" err="1"/>
              <a:t>LightGBM</a:t>
            </a:r>
            <a:r>
              <a:rPr lang="en-US" altLang="zh-CN" dirty="0"/>
              <a:t> different from other decision tree models is that it grows its trees in a "leaf-wise" way. It focuses on growing the parts of the tree where the model can improve the most, rather than just splitting everything evenly. This makes it faster and more efficient, especially with big datasets.</a:t>
            </a:r>
          </a:p>
          <a:p>
            <a:pPr marL="0" lvl="0" indent="0" algn="l" rtl="0">
              <a:spcBef>
                <a:spcPts val="0"/>
              </a:spcBef>
              <a:spcAft>
                <a:spcPts val="0"/>
              </a:spcAft>
              <a:buClr>
                <a:schemeClr val="dk1"/>
              </a:buClr>
              <a:buSzPts val="1100"/>
              <a:buFont typeface="Arial"/>
              <a:buNone/>
            </a:pP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US" altLang="zh-CN" b="0" i="0" dirty="0">
                <a:solidFill>
                  <a:srgbClr val="3C484E"/>
                </a:solidFill>
                <a:effectLst/>
                <a:latin typeface="Georgia" panose="02040502050405020303" pitchFamily="18" charset="0"/>
              </a:rPr>
              <a:t>Gradient represents the slope of the tangent of the loss function, so logically if the gradient of data points are large in some sense, these points are important for finding the optimal split point as they have a higher error.</a:t>
            </a:r>
            <a:endParaRPr lang="en-US" altLang="zh-CN" dirty="0">
              <a:solidFill>
                <a:schemeClr val="dk1"/>
              </a:solidFill>
            </a:endParaRPr>
          </a:p>
          <a:p>
            <a:endParaRPr lang="zh-CN" altLang="en-US" dirty="0"/>
          </a:p>
        </p:txBody>
      </p:sp>
    </p:spTree>
    <p:extLst>
      <p:ext uri="{BB962C8B-B14F-4D97-AF65-F5344CB8AC3E}">
        <p14:creationId xmlns:p14="http://schemas.microsoft.com/office/powerpoint/2010/main" val="1513165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CN" dirty="0"/>
              <a:t>: Used to fit the model and learn the patterns: Used for </a:t>
            </a:r>
            <a:r>
              <a:rPr lang="en-US" altLang="zh-CN" b="1" dirty="0"/>
              <a:t>hyperparameter tuning</a:t>
            </a:r>
            <a:r>
              <a:rPr lang="en-US" altLang="zh-CN" dirty="0"/>
              <a:t> and selecting the best mod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validation set for  </a:t>
            </a:r>
            <a:r>
              <a:rPr lang="en-US" altLang="zh-CN" dirty="0" err="1"/>
              <a:t>hypertuning</a:t>
            </a:r>
            <a:r>
              <a:rPr lang="en-US" altLang="zh-CN" dirty="0"/>
              <a:t> also references </a:t>
            </a:r>
          </a:p>
          <a:p>
            <a:pPr marL="0" lvl="0" indent="0" algn="l" rtl="0">
              <a:spcBef>
                <a:spcPts val="0"/>
              </a:spcBef>
              <a:spcAft>
                <a:spcPts val="0"/>
              </a:spcAft>
              <a:buNone/>
            </a:pPr>
            <a:r>
              <a:rPr lang="en-US" altLang="zh-CN" dirty="0" err="1"/>
              <a:t>el</a:t>
            </a:r>
            <a:r>
              <a:rPr lang="en-US" altLang="zh-CN" dirty="0"/>
              <a:t> configuration.</a:t>
            </a:r>
            <a:r>
              <a:rPr lang="en-US" altLang="zh-CN" b="1" dirty="0"/>
              <a:t> </a:t>
            </a:r>
            <a:r>
              <a:rPr lang="en-US" altLang="zh-CN" dirty="0"/>
              <a:t>: Held out to evaluate final model performance and </a:t>
            </a:r>
            <a:r>
              <a:rPr lang="en-US" altLang="zh-CN" b="1" dirty="0"/>
              <a:t>avoid overfitting</a:t>
            </a:r>
            <a:r>
              <a:rPr lang="en-US" altLang="zh-CN" dirty="0"/>
              <a:t>.</a:t>
            </a:r>
          </a:p>
          <a:p>
            <a:endParaRPr lang="zh-CN" altLang="en-US" dirty="0"/>
          </a:p>
        </p:txBody>
      </p:sp>
    </p:spTree>
    <p:extLst>
      <p:ext uri="{BB962C8B-B14F-4D97-AF65-F5344CB8AC3E}">
        <p14:creationId xmlns:p14="http://schemas.microsoft.com/office/powerpoint/2010/main" val="283516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B017-E193-79A1-5370-4434EB17C8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A6A722-0271-E0E9-E0DE-69A74D639833}"/>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9E6293F3-A6F3-69BB-9528-FA80E329B2ED}"/>
              </a:ext>
            </a:extLst>
          </p:cNvPr>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US" altLang="zh-CN" dirty="0">
                <a:solidFill>
                  <a:schemeClr val="dk1"/>
                </a:solidFill>
              </a:rPr>
              <a:t>, the PDP curve represents the average predicted outcome as the feature value changes, holding other features constant </a:t>
            </a:r>
          </a:p>
          <a:p>
            <a:pPr marL="0" lvl="0" indent="0" algn="l" rtl="0">
              <a:spcBef>
                <a:spcPts val="0"/>
              </a:spcBef>
              <a:spcAft>
                <a:spcPts val="0"/>
              </a:spcAft>
              <a:buNone/>
            </a:pPr>
            <a:endParaRPr lang="en-US" altLang="zh-CN" dirty="0">
              <a:solidFill>
                <a:schemeClr val="dk1"/>
              </a:solidFill>
            </a:endParaRPr>
          </a:p>
          <a:p>
            <a:pPr marL="0" lvl="0" indent="0" algn="l" rtl="0">
              <a:spcBef>
                <a:spcPts val="0"/>
              </a:spcBef>
              <a:spcAft>
                <a:spcPts val="0"/>
              </a:spcAft>
              <a:buNone/>
            </a:pPr>
            <a:r>
              <a:rPr lang="en-US" altLang="zh-CN" dirty="0">
                <a:solidFill>
                  <a:schemeClr val="dk1"/>
                </a:solidFill>
              </a:rPr>
              <a:t>A negative slope means that as the feature value increases, the predicted outcome decreases, indicating a negative relationship.</a:t>
            </a:r>
          </a:p>
          <a:p>
            <a:pPr marL="0" lvl="0" indent="0" algn="l" rtl="0">
              <a:spcBef>
                <a:spcPts val="0"/>
              </a:spcBef>
              <a:spcAft>
                <a:spcPts val="0"/>
              </a:spcAft>
              <a:buNone/>
            </a:pPr>
            <a:endParaRPr lang="en-US" altLang="zh-CN" dirty="0">
              <a:solidFill>
                <a:schemeClr val="dk1"/>
              </a:solidFill>
            </a:endParaRPr>
          </a:p>
          <a:p>
            <a:r>
              <a:rPr lang="en-US" altLang="zh-CN" dirty="0"/>
              <a:t>The y-axis in this plot, labeled as "Partial Dependence," represents the effect of the "Day of Week" variable on the predicted delay minutes in the context of your model. Specifically, it shows how the expected delay changes when each day of the week varies, while keeping other features constant.</a:t>
            </a:r>
          </a:p>
          <a:p>
            <a:r>
              <a:rPr lang="en-US" altLang="zh-CN" dirty="0"/>
              <a:t>In partial dependence plots, higher values on the y-axis indicate a larger positive contribution to delay minutes for that specific day, while lower values suggest a smaller or even negative contribution. Here, the y-axis values reflect the model's predicted influence of each day of the week on delay time, helping you understand how delays are expected to fluctuate based on the day alone.</a:t>
            </a:r>
          </a:p>
          <a:p>
            <a:endParaRPr lang="zh-CN" altLang="en-US" dirty="0"/>
          </a:p>
        </p:txBody>
      </p:sp>
    </p:spTree>
    <p:extLst>
      <p:ext uri="{BB962C8B-B14F-4D97-AF65-F5344CB8AC3E}">
        <p14:creationId xmlns:p14="http://schemas.microsoft.com/office/powerpoint/2010/main" val="309554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89350-00B7-9946-2F57-CEE95022F9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9770F-25AB-3E80-A81A-3AFB35F80F94}"/>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9B484453-F08B-C3CC-8EFD-1F2D2E868C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dirty="0">
                <a:solidFill>
                  <a:srgbClr val="202020"/>
                </a:solidFill>
                <a:effectLst/>
                <a:latin typeface="Merriweather" panose="00000500000000000000" pitchFamily="2" charset="0"/>
              </a:rPr>
              <a:t>indicating that flights departing in this time window experience fewer delays on average.</a:t>
            </a:r>
            <a:endParaRPr lang="en-US" altLang="zh-CN" b="0" dirty="0">
              <a:effectLs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b="0" i="0" u="none" strike="noStrike" dirty="0">
              <a:solidFill>
                <a:srgbClr val="202020"/>
              </a:solidFill>
              <a:effectLst/>
              <a:latin typeface="Red Hat Tex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dirty="0">
                <a:solidFill>
                  <a:srgbClr val="202020"/>
                </a:solidFill>
                <a:effectLst/>
                <a:latin typeface="Red Hat Text"/>
              </a:rPr>
              <a:t>suggesting that flights departing during this period may be more susceptible to delays. This could be due to increased air traffic or operational constraints as more flights start to depart.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b="0" i="0" u="none" strike="noStrike" dirty="0">
              <a:solidFill>
                <a:srgbClr val="202020"/>
              </a:solidFill>
              <a:effectLst/>
              <a:latin typeface="Red Hat Tex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flights departing during these hours are more likely to encounter delays, possibly due to peak traffic periods, congestion, or weather factors that are more prevalent in the middle of the day.</a:t>
            </a:r>
            <a:endParaRPr lang="en-US" altLang="zh-CN" b="0" dirty="0">
              <a:effectLst/>
            </a:endParaRPr>
          </a:p>
          <a:p>
            <a:endParaRPr lang="zh-CN" altLang="en-US" dirty="0"/>
          </a:p>
        </p:txBody>
      </p:sp>
    </p:spTree>
    <p:extLst>
      <p:ext uri="{BB962C8B-B14F-4D97-AF65-F5344CB8AC3E}">
        <p14:creationId xmlns:p14="http://schemas.microsoft.com/office/powerpoint/2010/main" val="412682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E46D-E7DB-2FF1-D5FF-C20EF008F0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38BA41-7905-7FA6-9707-C0E9922FBB0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C23BB05B-2EB2-1297-71E7-2CC8B62C049B}"/>
              </a:ext>
            </a:extLst>
          </p:cNvPr>
          <p:cNvSpPr>
            <a:spLocks noGrp="1"/>
          </p:cNvSpPr>
          <p:nvPr>
            <p:ph type="body" idx="1"/>
          </p:nvPr>
        </p:nvSpPr>
        <p:spPr/>
        <p:txBody>
          <a:bodyPr/>
          <a:lstStyle/>
          <a:p>
            <a:r>
              <a:rPr lang="en-US" altLang="zh-CN" b="1" dirty="0"/>
              <a:t>Monday (1)</a:t>
            </a:r>
            <a:r>
              <a:rPr lang="en-US" altLang="zh-CN" dirty="0"/>
              <a:t>: Delay time is relatively high, which may indicate that the start of the workweek has more flight </a:t>
            </a:r>
            <a:r>
              <a:rPr lang="en-US" altLang="zh-CN" dirty="0" err="1"/>
              <a:t>delays.</a:t>
            </a:r>
            <a:r>
              <a:rPr lang="en-US" altLang="zh-CN" b="1" dirty="0" err="1"/>
              <a:t>Tuesday</a:t>
            </a:r>
            <a:r>
              <a:rPr lang="en-US" altLang="zh-CN" b="1" dirty="0"/>
              <a:t> to Thursday (2 to 4)</a:t>
            </a:r>
            <a:r>
              <a:rPr lang="en-US" altLang="zh-CN" dirty="0"/>
              <a:t>: Delay time decreases, suggesting fewer delays during the midweek, possibly due to lower flight traffic or more efficient </a:t>
            </a:r>
            <a:r>
              <a:rPr lang="en-US" altLang="zh-CN" dirty="0" err="1"/>
              <a:t>operations.</a:t>
            </a:r>
            <a:r>
              <a:rPr lang="en-US" altLang="zh-CN" b="1" dirty="0" err="1"/>
              <a:t>Friday</a:t>
            </a:r>
            <a:r>
              <a:rPr lang="en-US" altLang="zh-CN" b="1" dirty="0"/>
              <a:t> to Sunday (5 to 7)</a:t>
            </a:r>
            <a:r>
              <a:rPr lang="en-US" altLang="zh-CN" dirty="0"/>
              <a:t>: Delay time starts to increase, especially on Sunday (7), where delays reach close to the highest level shown on the plot. This could reflect increased weekend flight traffic leading to more delays.</a:t>
            </a:r>
            <a:endParaRPr lang="zh-CN" altLang="en-US" dirty="0"/>
          </a:p>
          <a:p>
            <a:endParaRPr lang="zh-CN" altLang="en-US" dirty="0"/>
          </a:p>
        </p:txBody>
      </p:sp>
    </p:spTree>
    <p:extLst>
      <p:ext uri="{BB962C8B-B14F-4D97-AF65-F5344CB8AC3E}">
        <p14:creationId xmlns:p14="http://schemas.microsoft.com/office/powerpoint/2010/main" val="237273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B571-8DE2-8178-F498-2BD21C2688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550C2-5000-C24F-9D70-EE43CFF8AA3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6F478A90-3B8F-B9D9-3C8A-F0965B6C5594}"/>
              </a:ext>
            </a:extLst>
          </p:cNvPr>
          <p:cNvSpPr>
            <a:spLocks noGrp="1"/>
          </p:cNvSpPr>
          <p:nvPr>
            <p:ph type="body" idx="1"/>
          </p:nvPr>
        </p:nvSpPr>
        <p:spPr/>
        <p:txBody>
          <a:bodyPr/>
          <a:lstStyle/>
          <a:p>
            <a:pPr>
              <a:buFont typeface="Arial" panose="020B0604020202020204" pitchFamily="34" charset="0"/>
              <a:buChar char="•"/>
            </a:pPr>
            <a:r>
              <a:rPr lang="en-US" altLang="zh-CN" dirty="0"/>
              <a:t>The plot suggests a general increase in delay minutes as wind speed rises. For wind speeds up to around 4 units, the delay impact remains fairly constant. After 4 units, we see a sharp increase, especially past 6 units, where the delay impact rises significantly.</a:t>
            </a:r>
          </a:p>
          <a:p>
            <a:r>
              <a:rPr lang="en-US" altLang="zh-CN" b="1" dirty="0"/>
              <a:t>Insights</a:t>
            </a:r>
          </a:p>
          <a:p>
            <a:pPr>
              <a:buFont typeface="Arial" panose="020B0604020202020204" pitchFamily="34" charset="0"/>
              <a:buChar char="•"/>
            </a:pPr>
            <a:r>
              <a:rPr lang="en-US" altLang="zh-CN" b="1" dirty="0"/>
              <a:t>Threshold Effect</a:t>
            </a:r>
            <a:r>
              <a:rPr lang="en-US" altLang="zh-CN" dirty="0"/>
              <a:t>: Wind speed below 4 units appears to have a minimal effect on delay times, suggesting that light winds do not significantly disrupt flights.</a:t>
            </a:r>
          </a:p>
          <a:p>
            <a:pPr>
              <a:buFont typeface="Arial" panose="020B0604020202020204" pitchFamily="34" charset="0"/>
              <a:buChar char="•"/>
            </a:pPr>
            <a:r>
              <a:rPr lang="en-US" altLang="zh-CN" b="1" dirty="0"/>
              <a:t>Increasing Delays at Higher Winds</a:t>
            </a:r>
            <a:r>
              <a:rPr lang="en-US" altLang="zh-CN" dirty="0"/>
              <a:t>: As wind speed crosses around 6 units, there is a noticeable rise in predicted delay minutes. This pattern may indicate that moderate to high wind speeds contribute substantially to flight delays, possibly due to safety protocols or operational adjustments required in windy conditions.</a:t>
            </a:r>
          </a:p>
          <a:p>
            <a:pPr>
              <a:buFont typeface="Arial" panose="020B0604020202020204" pitchFamily="34" charset="0"/>
              <a:buChar char="•"/>
            </a:pPr>
            <a:r>
              <a:rPr lang="en-US" altLang="zh-CN" b="1" dirty="0"/>
              <a:t>Operational Impact</a:t>
            </a:r>
            <a:r>
              <a:rPr lang="en-US" altLang="zh-CN" dirty="0"/>
              <a:t>: Airlines and airports might need to prepare for higher delays when wind speeds exceed 6 units, as this level of wind could affect takeoffs, landings, or ground operations.</a:t>
            </a:r>
          </a:p>
          <a:p>
            <a:endParaRPr lang="zh-CN" altLang="en-US" dirty="0"/>
          </a:p>
        </p:txBody>
      </p:sp>
    </p:spTree>
    <p:extLst>
      <p:ext uri="{BB962C8B-B14F-4D97-AF65-F5344CB8AC3E}">
        <p14:creationId xmlns:p14="http://schemas.microsoft.com/office/powerpoint/2010/main" val="806243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CBE9-DB69-96A8-84C6-156B73A8F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0B7FA2-6904-B57D-CD86-33A44A2FC8CB}"/>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83C0546-D87E-5892-73A2-1018B46E4E88}"/>
              </a:ext>
            </a:extLst>
          </p:cNvPr>
          <p:cNvSpPr>
            <a:spLocks noGrp="1"/>
          </p:cNvSpPr>
          <p:nvPr>
            <p:ph type="body" idx="1"/>
          </p:nvPr>
        </p:nvSpPr>
        <p:spPr/>
        <p:txBody>
          <a:bodyPr/>
          <a:lstStyle/>
          <a:p>
            <a:pPr>
              <a:buFont typeface="Arial" panose="020B0604020202020204" pitchFamily="34" charset="0"/>
              <a:buChar char="•"/>
            </a:pPr>
            <a:r>
              <a:rPr lang="en-US" altLang="zh-CN" dirty="0"/>
              <a:t>The plot suggests a general increase in delay minutes as wind speed rises. For wind speeds up to around 4 units, the delay impact remains fairly constant. After 4 units, we see a sharp increase, especially past 6 units, where the delay impact rises significantly.</a:t>
            </a:r>
          </a:p>
          <a:p>
            <a:r>
              <a:rPr lang="en-US" altLang="zh-CN" b="1" dirty="0"/>
              <a:t>Insights</a:t>
            </a:r>
          </a:p>
          <a:p>
            <a:pPr>
              <a:buFont typeface="Arial" panose="020B0604020202020204" pitchFamily="34" charset="0"/>
              <a:buChar char="•"/>
            </a:pPr>
            <a:r>
              <a:rPr lang="en-US" altLang="zh-CN" b="1" dirty="0"/>
              <a:t>Threshold Effect</a:t>
            </a:r>
            <a:r>
              <a:rPr lang="en-US" altLang="zh-CN" dirty="0"/>
              <a:t>: Wind speed below 4 units appears to have a minimal effect on delay times, suggesting that light winds do not significantly disrupt flights.</a:t>
            </a:r>
          </a:p>
          <a:p>
            <a:pPr>
              <a:buFont typeface="Arial" panose="020B0604020202020204" pitchFamily="34" charset="0"/>
              <a:buChar char="•"/>
            </a:pPr>
            <a:r>
              <a:rPr lang="en-US" altLang="zh-CN" b="1" dirty="0"/>
              <a:t>Increasing Delays at Higher Winds</a:t>
            </a:r>
            <a:r>
              <a:rPr lang="en-US" altLang="zh-CN" dirty="0"/>
              <a:t>: As wind speed crosses around 6 units, there is a noticeable rise in predicted delay minutes. This pattern may indicate that moderate to high wind speeds contribute substantially to flight delays, possibly due to safety protocols or operational adjustments required in windy conditions.</a:t>
            </a:r>
          </a:p>
          <a:p>
            <a:pPr>
              <a:buFont typeface="Arial" panose="020B0604020202020204" pitchFamily="34" charset="0"/>
              <a:buChar char="•"/>
            </a:pPr>
            <a:r>
              <a:rPr lang="en-US" altLang="zh-CN" b="1" dirty="0"/>
              <a:t>Operational Impact</a:t>
            </a:r>
            <a:r>
              <a:rPr lang="en-US" altLang="zh-CN" dirty="0"/>
              <a:t>: Airlines and airports might need to prepare for higher delays when wind speeds exceed 6 units, as this level of wind could affect takeoffs, landings, or ground operations.</a:t>
            </a:r>
          </a:p>
          <a:p>
            <a:endParaRPr lang="zh-CN" altLang="en-US" dirty="0"/>
          </a:p>
        </p:txBody>
      </p:sp>
    </p:spTree>
    <p:extLst>
      <p:ext uri="{BB962C8B-B14F-4D97-AF65-F5344CB8AC3E}">
        <p14:creationId xmlns:p14="http://schemas.microsoft.com/office/powerpoint/2010/main" val="35711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8AE61-E30D-1977-D481-4A9F23622C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A8C720-D2A4-5EE9-516C-E3007163A282}"/>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EF7B5B3-FC0A-1782-0B50-4E9B4A761B2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093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2113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24292F"/>
                </a:solidFill>
                <a:effectLst/>
                <a:latin typeface="-apple-system"/>
              </a:rPr>
              <a:t>Firstly, we constructed a simple logistic regression model to predict flight cancellations. In this model, the cancellation status is the dependent variable, while various features such as time, flight details, and weather conditions are used as independent variables. To address the issue of class imbalance, we performed </a:t>
            </a:r>
            <a:r>
              <a:rPr lang="en-US" altLang="zh-CN" b="0" i="0" dirty="0" err="1">
                <a:solidFill>
                  <a:srgbClr val="24292F"/>
                </a:solidFill>
                <a:effectLst/>
                <a:latin typeface="-apple-system"/>
              </a:rPr>
              <a:t>undersampling</a:t>
            </a:r>
            <a:r>
              <a:rPr lang="en-US" altLang="zh-CN" b="0" i="0" dirty="0">
                <a:solidFill>
                  <a:srgbClr val="24292F"/>
                </a:solidFill>
                <a:effectLst/>
                <a:latin typeface="-apple-system"/>
              </a:rPr>
              <a:t> to ensure the number of positive and negative samples is equal.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24292F"/>
                </a:solidFill>
                <a:effectLst/>
                <a:latin typeface="-apple-system"/>
              </a:rPr>
              <a:t>Next, we processed the features for the subsequent steps. We treated the month and year as categorical variables since they are discrete. The hour and minute were extracted from the </a:t>
            </a:r>
            <a:r>
              <a:rPr lang="en-US" altLang="zh-CN" b="1" i="0" dirty="0">
                <a:solidFill>
                  <a:srgbClr val="24292F"/>
                </a:solidFill>
                <a:effectLst/>
                <a:latin typeface="-apple-system"/>
              </a:rPr>
              <a:t>Certified Reservation System Departure Time</a:t>
            </a:r>
            <a:r>
              <a:rPr lang="en-US" altLang="zh-CN" b="0" i="0" dirty="0">
                <a:solidFill>
                  <a:srgbClr val="24292F"/>
                </a:solidFill>
                <a:effectLst/>
                <a:latin typeface="-apple-system"/>
              </a:rPr>
              <a:t> (</a:t>
            </a:r>
            <a:r>
              <a:rPr lang="en-US" altLang="zh-CN" b="0" i="0" dirty="0" err="1">
                <a:solidFill>
                  <a:srgbClr val="24292F"/>
                </a:solidFill>
                <a:effectLst/>
                <a:latin typeface="-apple-system"/>
              </a:rPr>
              <a:t>CRSDepTime</a:t>
            </a:r>
            <a:r>
              <a:rPr lang="en-US" altLang="zh-CN" b="0" i="0" dirty="0">
                <a:solidFill>
                  <a:srgbClr val="24292F"/>
                </a:solidFill>
                <a:effectLst/>
                <a:latin typeface="-apple-system"/>
              </a:rPr>
              <a:t>), as the datetime format was not convenient for use in the model. Additionally, we split the sky conditions into numeric and categorical </a:t>
            </a:r>
            <a:r>
              <a:rPr lang="en-US" altLang="zh-CN" b="0" i="0" dirty="0" err="1">
                <a:solidFill>
                  <a:srgbClr val="24292F"/>
                </a:solidFill>
                <a:effectLst/>
                <a:latin typeface="-apple-system"/>
              </a:rPr>
              <a:t>variables.For</a:t>
            </a:r>
            <a:r>
              <a:rPr lang="en-US" altLang="zh-CN" b="0" i="0" dirty="0">
                <a:solidFill>
                  <a:srgbClr val="24292F"/>
                </a:solidFill>
                <a:effectLst/>
                <a:latin typeface="-apple-system"/>
              </a:rPr>
              <a:t> the wind direction, which has values ranging from 0 to 360 degrees, we applied sine and cosine transformations to convert the angular data into features,</a:t>
            </a:r>
            <a:r>
              <a:rPr lang="zh-CN" altLang="en-US" b="0" i="0" dirty="0">
                <a:solidFill>
                  <a:srgbClr val="24292F"/>
                </a:solidFill>
                <a:effectLst/>
                <a:latin typeface="-apple-system"/>
              </a:rPr>
              <a:t> </a:t>
            </a:r>
            <a:r>
              <a:rPr lang="en-US" altLang="zh-CN" b="0" i="0" dirty="0">
                <a:solidFill>
                  <a:srgbClr val="24292F"/>
                </a:solidFill>
                <a:effectLst/>
                <a:latin typeface="-apple-system"/>
              </a:rPr>
              <a:t>which</a:t>
            </a:r>
            <a:r>
              <a:rPr lang="zh-CN" altLang="en-US" b="0" i="0" dirty="0">
                <a:solidFill>
                  <a:srgbClr val="24292F"/>
                </a:solidFill>
                <a:effectLst/>
                <a:latin typeface="-apple-system"/>
              </a:rPr>
              <a:t> </a:t>
            </a:r>
            <a:r>
              <a:rPr lang="en-US" altLang="zh-CN" b="0" i="0" dirty="0">
                <a:solidFill>
                  <a:srgbClr val="24292F"/>
                </a:solidFill>
                <a:effectLst/>
                <a:latin typeface="-apple-system"/>
              </a:rPr>
              <a:t>allows us to treat 0 degrees as equivalent to 360 degrees, as the direction is cyclical.</a:t>
            </a:r>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3820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24292F"/>
                </a:solidFill>
                <a:effectLst/>
                <a:latin typeface="-apple-system"/>
              </a:rPr>
              <a:t>We applied PCA to reduce dimension, starting with the altimeter settings from two airports, which showed a strong correlation. Additionally, we found that humidity, visibility, and cloud height are highly interconnected in meteorological terms. High humidity typically leads to lower cloud heights and reduced visibility, and vice versa. To capture these relationships, we applied PCA to these features as well, generating two new variables for each airport. Afterward, we performed one-hot encoding and excluded sparse features, which helped prevent the creation of singular matrices during model computation, thereby ensuring stability and improving model performance.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24292F"/>
                </a:solidFill>
                <a:effectLst/>
                <a:latin typeface="-apple-system"/>
              </a:rPr>
              <a:t>We assessed feature importance by calculating the absolute differences between the odds ratios and 1. The odds ratios were derived by exponentiating the model's coefficients. The results indicate that weather-related factors, including weather type, sky conditions, and visibility, are important predictors of flight cancellations, as well as the airline. On the other hand, certain date- and time-related features, such as expected flight duration and the minute of departure, have little to no significant impact on the outcome, which aligns with our intuition.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24292F"/>
                </a:solidFill>
                <a:effectLst/>
                <a:latin typeface="-apple-system"/>
              </a:rPr>
              <a:t>The equation shown expresses the log odds of a flight being canceled based on various features, such as weather conditions, airline, sky conditions, visibility, and wind direction.</a:t>
            </a:r>
          </a:p>
          <a:p>
            <a:pPr algn="l"/>
            <a:r>
              <a:rPr lang="en-US" altLang="zh-CN" b="0" i="0" dirty="0">
                <a:solidFill>
                  <a:srgbClr val="24292F"/>
                </a:solidFill>
                <a:effectLst/>
                <a:latin typeface="-apple-system"/>
              </a:rPr>
              <a:t>For example, we can interpret the coefficient for </a:t>
            </a:r>
            <a:r>
              <a:rPr lang="en-US" altLang="zh-CN" b="1" i="0" dirty="0" err="1">
                <a:solidFill>
                  <a:srgbClr val="24292F"/>
                </a:solidFill>
                <a:effectLst/>
                <a:latin typeface="-apple-system"/>
              </a:rPr>
              <a:t>HourlyPresentWeatherType_originairport_Snow</a:t>
            </a:r>
            <a:r>
              <a:rPr lang="en-US" altLang="zh-CN" b="0" i="0" dirty="0">
                <a:solidFill>
                  <a:srgbClr val="24292F"/>
                </a:solidFill>
                <a:effectLst/>
                <a:latin typeface="-apple-system"/>
              </a:rPr>
              <a:t> as follows: when snow occurs at the origin airport, the log odds of a cancellation increase by 0.6 compared to when the weather is fog. This corresponds to an </a:t>
            </a:r>
            <a:r>
              <a:rPr lang="en-US" altLang="zh-CN" b="1" i="0" dirty="0">
                <a:solidFill>
                  <a:srgbClr val="24292F"/>
                </a:solidFill>
                <a:effectLst/>
                <a:latin typeface="-apple-system"/>
              </a:rPr>
              <a:t>odds ratio of 1.82</a:t>
            </a:r>
            <a:r>
              <a:rPr lang="en-US" altLang="zh-CN" b="0" i="0" dirty="0">
                <a:solidFill>
                  <a:srgbClr val="24292F"/>
                </a:solidFill>
                <a:effectLst/>
                <a:latin typeface="-apple-system"/>
              </a:rPr>
              <a:t>, meaning flights are about 1.82 times more likely to be canceled in snowy conditions compared to foggy ones.</a:t>
            </a:r>
          </a:p>
          <a:p>
            <a:pPr algn="l"/>
            <a:r>
              <a:rPr lang="en-US" altLang="zh-CN" b="0" i="0" dirty="0">
                <a:solidFill>
                  <a:srgbClr val="24292F"/>
                </a:solidFill>
                <a:effectLst/>
                <a:latin typeface="-apple-system"/>
              </a:rPr>
              <a:t>Additionally, you</a:t>
            </a:r>
            <a:r>
              <a:rPr lang="zh-CN" altLang="en-US" b="0" i="0" dirty="0">
                <a:solidFill>
                  <a:srgbClr val="24292F"/>
                </a:solidFill>
                <a:effectLst/>
                <a:latin typeface="-apple-system"/>
              </a:rPr>
              <a:t> </a:t>
            </a:r>
            <a:r>
              <a:rPr lang="en-US" altLang="zh-CN" b="0" i="0" dirty="0">
                <a:solidFill>
                  <a:srgbClr val="24292F"/>
                </a:solidFill>
                <a:effectLst/>
                <a:latin typeface="-apple-system"/>
              </a:rPr>
              <a:t>may</a:t>
            </a:r>
            <a:r>
              <a:rPr lang="zh-CN" altLang="en-US" b="0" i="0" dirty="0">
                <a:solidFill>
                  <a:srgbClr val="24292F"/>
                </a:solidFill>
                <a:effectLst/>
                <a:latin typeface="-apple-system"/>
              </a:rPr>
              <a:t> </a:t>
            </a:r>
            <a:r>
              <a:rPr lang="en-US" altLang="zh-CN" b="0" i="0" dirty="0">
                <a:solidFill>
                  <a:srgbClr val="24292F"/>
                </a:solidFill>
                <a:effectLst/>
                <a:latin typeface="-apple-system"/>
              </a:rPr>
              <a:t>be</a:t>
            </a:r>
            <a:r>
              <a:rPr lang="zh-CN" altLang="en-US" b="0" i="0" dirty="0">
                <a:solidFill>
                  <a:srgbClr val="24292F"/>
                </a:solidFill>
                <a:effectLst/>
                <a:latin typeface="-apple-system"/>
              </a:rPr>
              <a:t> </a:t>
            </a:r>
            <a:r>
              <a:rPr lang="en-US" altLang="zh-CN" b="0" i="0" dirty="0">
                <a:solidFill>
                  <a:srgbClr val="24292F"/>
                </a:solidFill>
                <a:effectLst/>
                <a:latin typeface="-apple-system"/>
              </a:rPr>
              <a:t>curious</a:t>
            </a:r>
            <a:r>
              <a:rPr lang="zh-CN" altLang="en-US" b="0" i="0" dirty="0">
                <a:solidFill>
                  <a:srgbClr val="24292F"/>
                </a:solidFill>
                <a:effectLst/>
                <a:latin typeface="-apple-system"/>
              </a:rPr>
              <a:t> </a:t>
            </a:r>
            <a:r>
              <a:rPr lang="en-US" altLang="zh-CN" b="0" i="0" dirty="0">
                <a:solidFill>
                  <a:srgbClr val="24292F"/>
                </a:solidFill>
                <a:effectLst/>
                <a:latin typeface="-apple-system"/>
              </a:rPr>
              <a:t>about</a:t>
            </a:r>
            <a:r>
              <a:rPr lang="zh-CN" altLang="en-US" b="0" i="0" dirty="0">
                <a:solidFill>
                  <a:srgbClr val="24292F"/>
                </a:solidFill>
                <a:effectLst/>
                <a:latin typeface="-apple-system"/>
              </a:rPr>
              <a:t> </a:t>
            </a:r>
            <a:r>
              <a:rPr lang="en-US" altLang="zh-CN" b="0" i="0" dirty="0">
                <a:solidFill>
                  <a:srgbClr val="24292F"/>
                </a:solidFill>
                <a:effectLst/>
                <a:latin typeface="-apple-system"/>
              </a:rPr>
              <a:t>the</a:t>
            </a:r>
            <a:r>
              <a:rPr lang="zh-CN" altLang="en-US" b="0" i="0" dirty="0">
                <a:solidFill>
                  <a:srgbClr val="24292F"/>
                </a:solidFill>
                <a:effectLst/>
                <a:latin typeface="-apple-system"/>
              </a:rPr>
              <a:t> </a:t>
            </a:r>
            <a:r>
              <a:rPr lang="en-US" altLang="zh-CN" b="0" i="0" dirty="0">
                <a:solidFill>
                  <a:srgbClr val="24292F"/>
                </a:solidFill>
                <a:effectLst/>
                <a:latin typeface="-apple-system"/>
              </a:rPr>
              <a:t>what</a:t>
            </a:r>
            <a:r>
              <a:rPr lang="zh-CN" altLang="en-US" b="0" i="0" dirty="0">
                <a:solidFill>
                  <a:srgbClr val="24292F"/>
                </a:solidFill>
                <a:effectLst/>
                <a:latin typeface="-apple-system"/>
              </a:rPr>
              <a:t> </a:t>
            </a:r>
            <a:r>
              <a:rPr lang="en-US" altLang="zh-CN" b="0" i="0" dirty="0">
                <a:solidFill>
                  <a:srgbClr val="24292F"/>
                </a:solidFill>
                <a:effectLst/>
                <a:latin typeface="-apple-system"/>
              </a:rPr>
              <a:t>the</a:t>
            </a:r>
            <a:r>
              <a:rPr lang="zh-CN" altLang="en-US" b="0" i="0" dirty="0">
                <a:solidFill>
                  <a:srgbClr val="24292F"/>
                </a:solidFill>
                <a:effectLst/>
                <a:latin typeface="-apple-system"/>
              </a:rPr>
              <a:t> </a:t>
            </a:r>
            <a:r>
              <a:rPr lang="en-US" altLang="zh-CN" b="0" i="0" dirty="0">
                <a:solidFill>
                  <a:srgbClr val="24292F"/>
                </a:solidFill>
                <a:effectLst/>
                <a:latin typeface="-apple-system"/>
              </a:rPr>
              <a:t>coefficient</a:t>
            </a:r>
            <a:r>
              <a:rPr lang="zh-CN" altLang="en-US" b="0" i="0" dirty="0">
                <a:solidFill>
                  <a:srgbClr val="24292F"/>
                </a:solidFill>
                <a:effectLst/>
                <a:latin typeface="-apple-system"/>
              </a:rPr>
              <a:t> </a:t>
            </a:r>
            <a:r>
              <a:rPr lang="en-US" altLang="zh-CN" b="0" i="0" dirty="0">
                <a:solidFill>
                  <a:srgbClr val="24292F"/>
                </a:solidFill>
                <a:effectLst/>
                <a:latin typeface="-apple-system"/>
              </a:rPr>
              <a:t>of</a:t>
            </a:r>
            <a:r>
              <a:rPr lang="zh-CN" altLang="en-US" b="0" i="0" dirty="0">
                <a:solidFill>
                  <a:srgbClr val="24292F"/>
                </a:solidFill>
                <a:effectLst/>
                <a:latin typeface="-apple-system"/>
              </a:rPr>
              <a:t> </a:t>
            </a:r>
            <a:r>
              <a:rPr lang="en-US" altLang="zh-CN" b="0" i="0" dirty="0">
                <a:solidFill>
                  <a:srgbClr val="24292F"/>
                </a:solidFill>
                <a:effectLst/>
                <a:latin typeface="-apple-system"/>
              </a:rPr>
              <a:t>wind</a:t>
            </a:r>
            <a:r>
              <a:rPr lang="zh-CN" altLang="en-US" b="0" i="0" dirty="0">
                <a:solidFill>
                  <a:srgbClr val="24292F"/>
                </a:solidFill>
                <a:effectLst/>
                <a:latin typeface="-apple-system"/>
              </a:rPr>
              <a:t> </a:t>
            </a:r>
            <a:r>
              <a:rPr lang="en-US" altLang="zh-CN" b="0" i="0" dirty="0">
                <a:solidFill>
                  <a:srgbClr val="24292F"/>
                </a:solidFill>
                <a:effectLst/>
                <a:latin typeface="-apple-system"/>
              </a:rPr>
              <a:t>direction</a:t>
            </a:r>
            <a:r>
              <a:rPr lang="zh-CN" altLang="en-US" b="0" i="0" dirty="0">
                <a:solidFill>
                  <a:srgbClr val="24292F"/>
                </a:solidFill>
                <a:effectLst/>
                <a:latin typeface="-apple-system"/>
              </a:rPr>
              <a:t> </a:t>
            </a:r>
            <a:r>
              <a:rPr lang="en-US" altLang="zh-CN" b="0" i="0" dirty="0">
                <a:solidFill>
                  <a:srgbClr val="24292F"/>
                </a:solidFill>
                <a:effectLst/>
                <a:latin typeface="-apple-system"/>
              </a:rPr>
              <a:t>stands</a:t>
            </a:r>
            <a:r>
              <a:rPr lang="zh-CN" altLang="en-US" b="0" i="0" dirty="0">
                <a:solidFill>
                  <a:srgbClr val="24292F"/>
                </a:solidFill>
                <a:effectLst/>
                <a:latin typeface="-apple-system"/>
              </a:rPr>
              <a:t> </a:t>
            </a:r>
            <a:r>
              <a:rPr lang="en-US" altLang="zh-CN" b="0" i="0" dirty="0">
                <a:solidFill>
                  <a:srgbClr val="24292F"/>
                </a:solidFill>
                <a:effectLst/>
                <a:latin typeface="-apple-system"/>
              </a:rPr>
              <a:t>for. The combination of </a:t>
            </a:r>
            <a:r>
              <a:rPr lang="en-US" altLang="zh-CN" b="1" i="0" dirty="0">
                <a:solidFill>
                  <a:srgbClr val="24292F"/>
                </a:solidFill>
                <a:effectLst/>
                <a:latin typeface="-apple-system"/>
              </a:rPr>
              <a:t>sin</a:t>
            </a:r>
            <a:r>
              <a:rPr lang="en-US" altLang="zh-CN" b="0" i="0" dirty="0">
                <a:solidFill>
                  <a:srgbClr val="24292F"/>
                </a:solidFill>
                <a:effectLst/>
                <a:latin typeface="-apple-system"/>
              </a:rPr>
              <a:t> and </a:t>
            </a:r>
            <a:r>
              <a:rPr lang="en-US" altLang="zh-CN" b="1" i="0" dirty="0">
                <a:solidFill>
                  <a:srgbClr val="24292F"/>
                </a:solidFill>
                <a:effectLst/>
                <a:latin typeface="-apple-system"/>
              </a:rPr>
              <a:t>cos</a:t>
            </a:r>
            <a:r>
              <a:rPr lang="en-US" altLang="zh-CN" b="0" i="0" dirty="0">
                <a:solidFill>
                  <a:srgbClr val="24292F"/>
                </a:solidFill>
                <a:effectLst/>
                <a:latin typeface="-apple-system"/>
              </a:rPr>
              <a:t> coefficients allows us to calculate the primary direction of wind‘s effect, which in this case is </a:t>
            </a:r>
            <a:r>
              <a:rPr lang="en-US" altLang="zh-CN" b="1" i="0" dirty="0">
                <a:solidFill>
                  <a:srgbClr val="24292F"/>
                </a:solidFill>
                <a:effectLst/>
                <a:latin typeface="-apple-system"/>
              </a:rPr>
              <a:t>approximately 45°</a:t>
            </a:r>
            <a:r>
              <a:rPr lang="en-US" altLang="zh-CN" b="0" i="0" dirty="0">
                <a:solidFill>
                  <a:srgbClr val="24292F"/>
                </a:solidFill>
                <a:effectLst/>
                <a:latin typeface="-apple-system"/>
              </a:rPr>
              <a:t> representing</a:t>
            </a:r>
            <a:r>
              <a:rPr lang="zh-CN" altLang="en-US" b="0" i="0" dirty="0">
                <a:solidFill>
                  <a:srgbClr val="24292F"/>
                </a:solidFill>
                <a:effectLst/>
                <a:latin typeface="-apple-system"/>
              </a:rPr>
              <a:t> </a:t>
            </a:r>
            <a:r>
              <a:rPr lang="en-US" altLang="zh-CN" b="0" i="0" dirty="0">
                <a:solidFill>
                  <a:srgbClr val="24292F"/>
                </a:solidFill>
                <a:effectLst/>
                <a:latin typeface="-apple-system"/>
              </a:rPr>
              <a:t>the northeast. It means the wind direction at the destination airport has the strongest impact on cancellations when it is blowing from the northeast.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latin typeface="-apple-system"/>
              </a:rPr>
              <a:t>We should carefully assess weather conditions and choose the airline wisely to minimize the risk of cancellations. For instance, snowy conditions at the origin airport and</a:t>
            </a:r>
            <a:r>
              <a:rPr lang="zh-CN" altLang="en-US" dirty="0">
                <a:effectLst/>
                <a:latin typeface="-apple-system"/>
              </a:rPr>
              <a:t> </a:t>
            </a:r>
            <a:r>
              <a:rPr lang="en-US" altLang="zh-CN" dirty="0">
                <a:effectLst/>
                <a:latin typeface="-apple-system"/>
              </a:rPr>
              <a:t>winds coming from the northeast (45) have the strongest impact on cancellation rates. Flights operating under clear skies with no cloud cover are less likely to be cancelled. Additionally, flights with Endeavor Air (9E) are more likely to be cancelled compared to those with United Airlines (UA).</a:t>
            </a:r>
          </a:p>
          <a:p>
            <a:br>
              <a:rPr lang="en-US" altLang="zh-CN"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ts val="2500"/>
              </a:lnSpc>
              <a:buNone/>
            </a:pPr>
            <a:r>
              <a:rPr lang="en-US" altLang="zh-CN" b="0" i="0" dirty="0">
                <a:solidFill>
                  <a:srgbClr val="24292F"/>
                </a:solidFill>
                <a:effectLst/>
                <a:latin typeface="-apple-system"/>
              </a:rPr>
              <a:t>The model explains 60% of the variation in flight cancellations, as indicated by a pseudo R² value of 0.6. It also demonstrates high accuracy and performs well across other evaluation criteria. Furthermore, the ROC curve is close to the top-left corner, indicating the model's strong predictive </a:t>
            </a:r>
            <a:r>
              <a:rPr lang="en-US" altLang="zh-CN" b="0" i="0" dirty="0" err="1">
                <a:solidFill>
                  <a:srgbClr val="24292F"/>
                </a:solidFill>
                <a:effectLst/>
                <a:latin typeface="-apple-system"/>
              </a:rPr>
              <a:t>ability.</a:t>
            </a:r>
            <a:r>
              <a:rPr lang="en-US" altLang="zh-CN" sz="1200" b="0" i="0" dirty="0" err="1">
                <a:solidFill>
                  <a:srgbClr val="403C4E"/>
                </a:solidFill>
                <a:effectLst/>
                <a:latin typeface="Open Sans" pitchFamily="34" charset="0"/>
                <a:ea typeface="Open Sans" pitchFamily="34" charset="-122"/>
                <a:cs typeface="Open Sans" pitchFamily="34" charset="-120"/>
              </a:rPr>
              <a:t>Its</a:t>
            </a:r>
            <a:r>
              <a:rPr lang="en-US" altLang="zh-CN" sz="1200" dirty="0">
                <a:solidFill>
                  <a:srgbClr val="403C4E"/>
                </a:solidFill>
                <a:latin typeface="Open Sans" pitchFamily="34" charset="0"/>
                <a:ea typeface="Open Sans" pitchFamily="34" charset="-122"/>
                <a:cs typeface="Open Sans" pitchFamily="34" charset="-120"/>
              </a:rPr>
              <a:t> performance is stable across validation and test sets, with high accuracy and AUC scores indicating strong predictive power.</a:t>
            </a:r>
            <a:endParaRPr lang="en-US" altLang="zh-CN"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4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8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944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661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584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399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59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205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71475" y="342900"/>
            <a:ext cx="8001000" cy="800100"/>
          </a:xfrm>
          <a:prstGeom prst="rect">
            <a:avLst/>
          </a:prstGeom>
          <a:noFill/>
          <a:ln>
            <a:noFill/>
          </a:ln>
        </p:spPr>
        <p:txBody>
          <a:bodyPr spcFirstLastPara="1" wrap="square" lIns="0" tIns="34275" rIns="0" bIns="0" anchor="b" anchorCtr="0">
            <a:normAutofit/>
          </a:bodyPr>
          <a:lstStyle>
            <a:lvl1pPr lvl="0" algn="l">
              <a:lnSpc>
                <a:spcPct val="90000"/>
              </a:lnSpc>
              <a:spcBef>
                <a:spcPts val="0"/>
              </a:spcBef>
              <a:spcAft>
                <a:spcPts val="0"/>
              </a:spcAft>
              <a:buClr>
                <a:schemeClr val="dk1"/>
              </a:buClr>
              <a:buSzPts val="2600"/>
              <a:buFont typeface="Red Hat Text"/>
              <a:buNone/>
              <a:defRPr sz="2600" b="1" i="0">
                <a:latin typeface="Red Hat Text"/>
                <a:ea typeface="Red Hat Text"/>
                <a:cs typeface="Red Hat Text"/>
                <a:sym typeface="Red Hat Tex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ftr" idx="11"/>
          </p:nvPr>
        </p:nvSpPr>
        <p:spPr>
          <a:xfrm>
            <a:off x="0" y="4878793"/>
            <a:ext cx="795440" cy="258532"/>
          </a:xfrm>
          <a:prstGeom prst="rect">
            <a:avLst/>
          </a:prstGeom>
          <a:solidFill>
            <a:schemeClr val="accent1"/>
          </a:solidFill>
          <a:ln>
            <a:noFill/>
          </a:ln>
        </p:spPr>
        <p:txBody>
          <a:bodyPr spcFirstLastPara="1" wrap="square" lIns="68575" tIns="48000" rIns="68575" bIns="48000" anchor="ctr" anchorCtr="0">
            <a:sp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d-black">
  <p:cSld name="End-black">
    <p:spTree>
      <p:nvGrpSpPr>
        <p:cNvPr id="1" name="Shape 111"/>
        <p:cNvGrpSpPr/>
        <p:nvPr/>
      </p:nvGrpSpPr>
      <p:grpSpPr>
        <a:xfrm>
          <a:off x="0" y="0"/>
          <a:ext cx="0" cy="0"/>
          <a:chOff x="0" y="0"/>
          <a:chExt cx="0" cy="0"/>
        </a:xfrm>
      </p:grpSpPr>
      <p:sp>
        <p:nvSpPr>
          <p:cNvPr id="112" name="Google Shape;112;p23"/>
          <p:cNvSpPr/>
          <p:nvPr/>
        </p:nvSpPr>
        <p:spPr>
          <a:xfrm>
            <a:off x="0" y="-7454"/>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13" name="Google Shape;113;p23" descr="UW–Madison logo with white text on a black background"/>
          <p:cNvPicPr preferRelativeResize="0"/>
          <p:nvPr/>
        </p:nvPicPr>
        <p:blipFill rotWithShape="1">
          <a:blip r:embed="rId2">
            <a:alphaModFix/>
          </a:blip>
          <a:srcRect/>
          <a:stretch/>
        </p:blipFill>
        <p:spPr>
          <a:xfrm>
            <a:off x="3417819" y="2183461"/>
            <a:ext cx="2308363" cy="776579"/>
          </a:xfrm>
          <a:prstGeom prst="rect">
            <a:avLst/>
          </a:prstGeom>
          <a:noFill/>
          <a:ln>
            <a:noFill/>
          </a:ln>
        </p:spPr>
      </p:pic>
      <p:sp>
        <p:nvSpPr>
          <p:cNvPr id="114" name="Google Shape;114;p23"/>
          <p:cNvSpPr txBox="1">
            <a:spLocks noGrp="1"/>
          </p:cNvSpPr>
          <p:nvPr>
            <p:ph type="title"/>
          </p:nvPr>
        </p:nvSpPr>
        <p:spPr>
          <a:xfrm>
            <a:off x="0" y="-150994"/>
            <a:ext cx="8001000" cy="143540"/>
          </a:xfrm>
          <a:prstGeom prst="rect">
            <a:avLst/>
          </a:prstGeom>
          <a:noFill/>
          <a:ln>
            <a:noFill/>
          </a:ln>
        </p:spPr>
        <p:txBody>
          <a:bodyPr spcFirstLastPara="1" wrap="square" lIns="0" tIns="34275" rIns="0" bIns="0" anchor="b" anchorCtr="0">
            <a:normAutofit/>
          </a:bodyPr>
          <a:lstStyle>
            <a:lvl1pPr lvl="0" algn="l">
              <a:lnSpc>
                <a:spcPct val="90000"/>
              </a:lnSpc>
              <a:spcBef>
                <a:spcPts val="0"/>
              </a:spcBef>
              <a:spcAft>
                <a:spcPts val="0"/>
              </a:spcAft>
              <a:buClr>
                <a:schemeClr val="dk1"/>
              </a:buClr>
              <a:buSzPts val="900"/>
              <a:buFont typeface="Red Hat Display"/>
              <a:buNone/>
              <a:defRPr sz="900" b="0" i="0">
                <a:latin typeface="Red Hat Display"/>
                <a:ea typeface="Red Hat Display"/>
                <a:cs typeface="Red Hat Display"/>
                <a:sym typeface="Red Hat Displa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9144000" cy="5143500"/>
          </a:xfrm>
          <a:prstGeom prst="rect">
            <a:avLst/>
          </a:prstGeom>
        </p:spPr>
      </p:pic>
      <p:sp>
        <p:nvSpPr>
          <p:cNvPr id="3" name="Shape 0"/>
          <p:cNvSpPr/>
          <p:nvPr/>
        </p:nvSpPr>
        <p:spPr>
          <a:xfrm>
            <a:off x="0" y="0"/>
            <a:ext cx="9144000" cy="51435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373218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026416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71475" y="342900"/>
            <a:ext cx="8001000" cy="800100"/>
          </a:xfrm>
          <a:prstGeom prst="rect">
            <a:avLst/>
          </a:prstGeom>
          <a:noFill/>
          <a:ln>
            <a:noFill/>
          </a:ln>
        </p:spPr>
        <p:txBody>
          <a:bodyPr spcFirstLastPara="1" wrap="square" lIns="0" tIns="34275" rIns="0" bIns="0" anchor="b" anchorCtr="0">
            <a:normAutofit/>
          </a:bodyPr>
          <a:lstStyle>
            <a:lvl1pPr marR="0" lvl="0" algn="l" rtl="0">
              <a:lnSpc>
                <a:spcPct val="90000"/>
              </a:lnSpc>
              <a:spcBef>
                <a:spcPts val="0"/>
              </a:spcBef>
              <a:spcAft>
                <a:spcPts val="0"/>
              </a:spcAft>
              <a:buClr>
                <a:schemeClr val="dk1"/>
              </a:buClr>
              <a:buSzPts val="2400"/>
              <a:buFont typeface="Red Hat Display"/>
              <a:buNone/>
              <a:defRPr sz="2400" b="1" i="0" u="none" strike="noStrike" cap="none">
                <a:solidFill>
                  <a:schemeClr val="dk1"/>
                </a:solidFill>
                <a:latin typeface="Red Hat Display"/>
                <a:ea typeface="Red Hat Display"/>
                <a:cs typeface="Red Hat Display"/>
                <a:sym typeface="Red Hat Dis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114425" y="1371599"/>
            <a:ext cx="7258050" cy="3343276"/>
          </a:xfrm>
          <a:prstGeom prst="rect">
            <a:avLst/>
          </a:prstGeom>
          <a:noFill/>
          <a:ln>
            <a:noFill/>
          </a:ln>
        </p:spPr>
        <p:txBody>
          <a:bodyPr spcFirstLastPara="1" wrap="square" lIns="0" tIns="34275" rIns="68575" bIns="34275" anchor="t" anchorCtr="0">
            <a:normAutofit/>
          </a:bodyPr>
          <a:lstStyle>
            <a:lvl1pPr marL="457200" marR="0" lvl="0" indent="-342900" algn="l" rtl="0">
              <a:lnSpc>
                <a:spcPct val="90000"/>
              </a:lnSpc>
              <a:spcBef>
                <a:spcPts val="800"/>
              </a:spcBef>
              <a:spcAft>
                <a:spcPts val="0"/>
              </a:spcAft>
              <a:buClr>
                <a:schemeClr val="accent1"/>
              </a:buClr>
              <a:buSzPts val="1800"/>
              <a:buFont typeface="Arial"/>
              <a:buChar char="•"/>
              <a:defRPr sz="2000" b="0" i="0" u="none" strike="noStrike" cap="none">
                <a:solidFill>
                  <a:schemeClr val="dk1"/>
                </a:solidFill>
                <a:latin typeface="Red Hat Text"/>
                <a:ea typeface="Red Hat Text"/>
                <a:cs typeface="Red Hat Text"/>
                <a:sym typeface="Red Hat Text"/>
              </a:defRPr>
            </a:lvl1pPr>
            <a:lvl2pPr marL="914400" marR="0" lvl="1"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Red Hat Text"/>
                <a:ea typeface="Red Hat Text"/>
                <a:cs typeface="Red Hat Text"/>
                <a:sym typeface="Red Hat Tex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ed Hat Text"/>
                <a:ea typeface="Red Hat Text"/>
                <a:cs typeface="Red Hat Text"/>
                <a:sym typeface="Red Hat Tex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0" y="4878793"/>
            <a:ext cx="795440" cy="258532"/>
          </a:xfrm>
          <a:prstGeom prst="rect">
            <a:avLst/>
          </a:prstGeom>
          <a:solidFill>
            <a:schemeClr val="accent1"/>
          </a:solidFill>
          <a:ln>
            <a:noFill/>
          </a:ln>
        </p:spPr>
        <p:txBody>
          <a:bodyPr spcFirstLastPara="1" wrap="square" lIns="68575" tIns="48000" rIns="68575" bIns="48000" anchor="ctr" anchorCtr="0">
            <a:spAutoFit/>
          </a:bodyPr>
          <a:lstStyle>
            <a:lvl1pPr marR="0" lvl="0" algn="ctr" rtl="0">
              <a:spcBef>
                <a:spcPts val="0"/>
              </a:spcBef>
              <a:spcAft>
                <a:spcPts val="0"/>
              </a:spcAft>
              <a:buSzPts val="1100"/>
              <a:buNone/>
              <a:defRPr sz="1100" b="0" i="0" u="none" strike="noStrike" cap="none">
                <a:solidFill>
                  <a:schemeClr val="lt1"/>
                </a:solidFill>
                <a:latin typeface="Red Hat Text"/>
                <a:ea typeface="Red Hat Text"/>
                <a:cs typeface="Red Hat Text"/>
                <a:sym typeface="Red Hat Text"/>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p:nvPr/>
        </p:nvSpPr>
        <p:spPr>
          <a:xfrm>
            <a:off x="8630294" y="0"/>
            <a:ext cx="427981" cy="76830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5" name="Google Shape;55;p13" descr="UW–Madison red crest logo&#10;"/>
          <p:cNvPicPr preferRelativeResize="0"/>
          <p:nvPr/>
        </p:nvPicPr>
        <p:blipFill rotWithShape="1">
          <a:blip r:embed="rId6">
            <a:alphaModFix/>
          </a:blip>
          <a:srcRect/>
          <a:stretch/>
        </p:blipFill>
        <p:spPr>
          <a:xfrm>
            <a:off x="8673239" y="166669"/>
            <a:ext cx="342091" cy="53757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8" r:id="rId2"/>
    <p:sldLayoutId id="2147483673" r:id="rId3"/>
    <p:sldLayoutId id="214748367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4">
          <p15:clr>
            <a:srgbClr val="F26B43"/>
          </p15:clr>
        </p15:guide>
        <p15:guide id="2" pos="54">
          <p15:clr>
            <a:srgbClr val="F26B43"/>
          </p15:clr>
        </p15:guide>
        <p15:guide id="3" pos="5706">
          <p15:clr>
            <a:srgbClr val="F26B43"/>
          </p15:clr>
        </p15:guide>
        <p15:guide id="4" pos="234">
          <p15:clr>
            <a:srgbClr val="F26B43"/>
          </p15:clr>
        </p15:guide>
        <p15:guide id="5" pos="5436">
          <p15:clr>
            <a:srgbClr val="F26B43"/>
          </p15:clr>
        </p15:guide>
        <p15:guide id="6" orient="horz" pos="3186">
          <p15:clr>
            <a:srgbClr val="F26B43"/>
          </p15:clr>
        </p15:guide>
        <p15:guide id="7" orient="horz" pos="216">
          <p15:clr>
            <a:srgbClr val="F26B43"/>
          </p15:clr>
        </p15:guide>
        <p15:guide id="8" orient="horz" pos="720">
          <p15:clr>
            <a:srgbClr val="F26B43"/>
          </p15:clr>
        </p15:guide>
        <p15:guide id="9" pos="5274">
          <p15:clr>
            <a:srgbClr val="F26B43"/>
          </p15:clr>
        </p15:guide>
        <p15:guide id="10" pos="702">
          <p15:clr>
            <a:srgbClr val="F26B43"/>
          </p15:clr>
        </p15:guide>
        <p15:guide id="11" orient="horz" pos="864">
          <p15:clr>
            <a:srgbClr val="F26B43"/>
          </p15:clr>
        </p15:guide>
        <p15:guide id="12" orient="horz" pos="29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15000" y="0"/>
            <a:ext cx="3429000" cy="5143500"/>
          </a:xfrm>
          <a:prstGeom prst="rect">
            <a:avLst/>
          </a:prstGeom>
        </p:spPr>
      </p:pic>
      <p:sp>
        <p:nvSpPr>
          <p:cNvPr id="3" name="Text 0"/>
          <p:cNvSpPr/>
          <p:nvPr/>
        </p:nvSpPr>
        <p:spPr>
          <a:xfrm>
            <a:off x="450652" y="969337"/>
            <a:ext cx="5416748" cy="1665833"/>
          </a:xfrm>
          <a:prstGeom prst="rect">
            <a:avLst/>
          </a:prstGeom>
          <a:noFill/>
          <a:ln/>
        </p:spPr>
        <p:txBody>
          <a:bodyPr wrap="square" lIns="0" tIns="0" rIns="0" bIns="0" rtlCol="0" anchor="t"/>
          <a:lstStyle/>
          <a:p>
            <a:pPr>
              <a:lnSpc>
                <a:spcPts val="4344"/>
              </a:lnSpc>
            </a:pPr>
            <a:r>
              <a:rPr lang="en-US" altLang="zh-CN" sz="3600" dirty="0">
                <a:effectLst/>
                <a:latin typeface="Merriweather Bold" panose="00000800000000000000" pitchFamily="2" charset="0"/>
                <a:ea typeface="MS Mincho" panose="02020609040205080304" pitchFamily="49" charset="-128"/>
              </a:rPr>
              <a:t>Flight Cancellations and Delays Predictions</a:t>
            </a:r>
            <a:endParaRPr lang="en-US" sz="3469" dirty="0">
              <a:latin typeface="Merriweather Bold" panose="00000800000000000000" pitchFamily="2" charset="0"/>
            </a:endParaRPr>
          </a:p>
        </p:txBody>
      </p:sp>
      <p:sp>
        <p:nvSpPr>
          <p:cNvPr id="6" name="Shape 3"/>
          <p:cNvSpPr/>
          <p:nvPr/>
        </p:nvSpPr>
        <p:spPr>
          <a:xfrm>
            <a:off x="450652" y="4469904"/>
            <a:ext cx="205978" cy="205978"/>
          </a:xfrm>
          <a:prstGeom prst="roundRect">
            <a:avLst>
              <a:gd name="adj" fmla="val 27742890"/>
            </a:avLst>
          </a:prstGeom>
          <a:noFill/>
          <a:ln w="7620">
            <a:solidFill>
              <a:srgbClr val="FFFFFF"/>
            </a:solidFill>
            <a:prstDash val="solid"/>
          </a:ln>
        </p:spPr>
      </p:sp>
      <p:sp>
        <p:nvSpPr>
          <p:cNvPr id="8" name="Text 4"/>
          <p:cNvSpPr/>
          <p:nvPr/>
        </p:nvSpPr>
        <p:spPr>
          <a:xfrm>
            <a:off x="553641" y="3184140"/>
            <a:ext cx="1641798" cy="225326"/>
          </a:xfrm>
          <a:prstGeom prst="rect">
            <a:avLst/>
          </a:prstGeom>
          <a:noFill/>
          <a:ln/>
        </p:spPr>
        <p:txBody>
          <a:bodyPr wrap="none" lIns="0" tIns="0" rIns="0" bIns="0" rtlCol="0" anchor="t"/>
          <a:lstStyle/>
          <a:p>
            <a:pPr>
              <a:lnSpc>
                <a:spcPts val="1750"/>
              </a:lnSpc>
            </a:pPr>
            <a:r>
              <a:rPr lang="en-US" sz="1800" b="1" dirty="0" err="1">
                <a:solidFill>
                  <a:srgbClr val="403C4E"/>
                </a:solidFill>
                <a:latin typeface="Open Sans Bold" pitchFamily="34" charset="0"/>
                <a:ea typeface="Open Sans Bold" pitchFamily="34" charset="-122"/>
                <a:cs typeface="Open Sans Bold" pitchFamily="34" charset="-120"/>
              </a:rPr>
              <a:t>Ruijing</a:t>
            </a:r>
            <a:r>
              <a:rPr lang="en-US" sz="1800" b="1" dirty="0">
                <a:solidFill>
                  <a:srgbClr val="403C4E"/>
                </a:solidFill>
                <a:latin typeface="Open Sans Bold" pitchFamily="34" charset="0"/>
                <a:ea typeface="Open Sans Bold" pitchFamily="34" charset="-122"/>
                <a:cs typeface="Open Sans Bold" pitchFamily="34" charset="-120"/>
              </a:rPr>
              <a:t> Chen\Tianyu Yao\</a:t>
            </a:r>
            <a:r>
              <a:rPr lang="en-US" sz="1800" b="1" dirty="0" err="1">
                <a:solidFill>
                  <a:srgbClr val="403C4E"/>
                </a:solidFill>
                <a:latin typeface="Open Sans Bold" pitchFamily="34" charset="0"/>
                <a:ea typeface="Open Sans Bold" pitchFamily="34" charset="-122"/>
                <a:cs typeface="Open Sans Bold" pitchFamily="34" charset="-120"/>
              </a:rPr>
              <a:t>Kangxin</a:t>
            </a:r>
            <a:r>
              <a:rPr lang="en-US" sz="1800" b="1" dirty="0">
                <a:solidFill>
                  <a:srgbClr val="403C4E"/>
                </a:solidFill>
                <a:latin typeface="Open Sans Bold" pitchFamily="34" charset="0"/>
                <a:ea typeface="Open Sans Bold" pitchFamily="34" charset="-122"/>
                <a:cs typeface="Open Sans Bold" pitchFamily="34" charset="-120"/>
              </a:rPr>
              <a:t> </a:t>
            </a:r>
            <a:r>
              <a:rPr lang="en-US" sz="1800" b="1" dirty="0" err="1">
                <a:solidFill>
                  <a:srgbClr val="403C4E"/>
                </a:solidFill>
                <a:latin typeface="Open Sans Bold" pitchFamily="34" charset="0"/>
                <a:ea typeface="Open Sans Bold" pitchFamily="34" charset="-122"/>
                <a:cs typeface="Open Sans Bold" pitchFamily="34" charset="-120"/>
              </a:rPr>
              <a:t>zheng</a:t>
            </a:r>
            <a:endParaRPr lang="en-US" sz="1800" b="1" dirty="0">
              <a:solidFill>
                <a:srgbClr val="403C4E"/>
              </a:solidFill>
              <a:latin typeface="Open Sans Bold" pitchFamily="34" charset="0"/>
              <a:ea typeface="Open Sans Bold" pitchFamily="34" charset="-122"/>
              <a:cs typeface="Open Sans Bold" pitchFamily="34" charset="-120"/>
            </a:endParaRPr>
          </a:p>
        </p:txBody>
      </p:sp>
      <p:sp>
        <p:nvSpPr>
          <p:cNvPr id="9" name="Text 4">
            <a:extLst>
              <a:ext uri="{FF2B5EF4-FFF2-40B4-BE49-F238E27FC236}">
                <a16:creationId xmlns:a16="http://schemas.microsoft.com/office/drawing/2014/main" id="{AE246FF4-7B6B-A010-2AD5-64923395741A}"/>
              </a:ext>
            </a:extLst>
          </p:cNvPr>
          <p:cNvSpPr/>
          <p:nvPr/>
        </p:nvSpPr>
        <p:spPr>
          <a:xfrm>
            <a:off x="553641" y="2694503"/>
            <a:ext cx="1641798" cy="225326"/>
          </a:xfrm>
          <a:prstGeom prst="rect">
            <a:avLst/>
          </a:prstGeom>
          <a:noFill/>
          <a:ln/>
        </p:spPr>
        <p:txBody>
          <a:bodyPr wrap="none" lIns="0" tIns="0" rIns="0" bIns="0" rtlCol="0" anchor="t"/>
          <a:lstStyle/>
          <a:p>
            <a:pPr>
              <a:lnSpc>
                <a:spcPts val="1750"/>
              </a:lnSpc>
            </a:pPr>
            <a:r>
              <a:rPr lang="en-US" sz="1800" b="1" dirty="0">
                <a:solidFill>
                  <a:srgbClr val="403C4E"/>
                </a:solidFill>
                <a:latin typeface="Open Sans Bold" pitchFamily="34" charset="0"/>
                <a:ea typeface="Open Sans Bold" pitchFamily="34" charset="-122"/>
                <a:cs typeface="Open Sans Bold" pitchFamily="34" charset="-120"/>
              </a:rPr>
              <a:t>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0" descr="preencoded.png">
            <a:extLst>
              <a:ext uri="{FF2B5EF4-FFF2-40B4-BE49-F238E27FC236}">
                <a16:creationId xmlns:a16="http://schemas.microsoft.com/office/drawing/2014/main" id="{7F60027E-B1A9-5B24-1765-884463A4BF9E}"/>
              </a:ext>
            </a:extLst>
          </p:cNvPr>
          <p:cNvPicPr>
            <a:picLocks noChangeAspect="1"/>
          </p:cNvPicPr>
          <p:nvPr/>
        </p:nvPicPr>
        <p:blipFill>
          <a:blip r:embed="rId3"/>
          <a:stretch>
            <a:fillRect/>
          </a:stretch>
        </p:blipFill>
        <p:spPr>
          <a:xfrm>
            <a:off x="0" y="-113542"/>
            <a:ext cx="9144000" cy="929441"/>
          </a:xfrm>
          <a:prstGeom prst="rect">
            <a:avLst/>
          </a:prstGeom>
        </p:spPr>
      </p:pic>
      <p:sp>
        <p:nvSpPr>
          <p:cNvPr id="3" name="Text 0"/>
          <p:cNvSpPr/>
          <p:nvPr/>
        </p:nvSpPr>
        <p:spPr>
          <a:xfrm>
            <a:off x="291980" y="235084"/>
            <a:ext cx="2963243" cy="330249"/>
          </a:xfrm>
          <a:prstGeom prst="rect">
            <a:avLst/>
          </a:prstGeom>
          <a:noFill/>
          <a:ln/>
        </p:spPr>
        <p:txBody>
          <a:bodyPr wrap="none" lIns="0" tIns="0" rIns="0" bIns="0" rtlCol="0" anchor="t"/>
          <a:lstStyle/>
          <a:p>
            <a:pPr>
              <a:lnSpc>
                <a:spcPts val="2594"/>
              </a:lnSpc>
            </a:pPr>
            <a:r>
              <a:rPr lang="en-US" sz="2063" b="1" dirty="0">
                <a:solidFill>
                  <a:srgbClr val="403C4E"/>
                </a:solidFill>
                <a:latin typeface="Merriweather Bold" pitchFamily="34" charset="0"/>
                <a:ea typeface="Merriweather Bold" pitchFamily="34" charset="-122"/>
                <a:cs typeface="Merriweather Bold" pitchFamily="34" charset="-120"/>
              </a:rPr>
              <a:t>Model</a:t>
            </a:r>
            <a:r>
              <a:rPr lang="zh-CN" altLang="en-US" sz="2063" b="1" dirty="0">
                <a:solidFill>
                  <a:srgbClr val="403C4E"/>
                </a:solidFill>
                <a:latin typeface="Merriweather Bold" pitchFamily="34" charset="0"/>
                <a:ea typeface="Merriweather Bold" pitchFamily="34" charset="-122"/>
                <a:cs typeface="Merriweather Bold" pitchFamily="34" charset="-120"/>
              </a:rPr>
              <a:t> </a:t>
            </a:r>
            <a:r>
              <a:rPr lang="en-US" altLang="zh-CN" sz="2063" b="1" dirty="0">
                <a:solidFill>
                  <a:srgbClr val="403C4E"/>
                </a:solidFill>
                <a:latin typeface="Merriweather Bold" pitchFamily="34" charset="0"/>
                <a:ea typeface="Merriweather Bold" pitchFamily="34" charset="-122"/>
                <a:cs typeface="Merriweather Bold" pitchFamily="34" charset="-120"/>
              </a:rPr>
              <a:t>Overview</a:t>
            </a:r>
            <a:r>
              <a:rPr lang="zh-CN" altLang="en-US" sz="2063" b="1" dirty="0">
                <a:solidFill>
                  <a:srgbClr val="403C4E"/>
                </a:solidFill>
                <a:latin typeface="Merriweather Bold" pitchFamily="34" charset="0"/>
                <a:ea typeface="Merriweather Bold" pitchFamily="34" charset="-122"/>
                <a:cs typeface="Merriweather Bold" pitchFamily="34" charset="-120"/>
              </a:rPr>
              <a:t> </a:t>
            </a:r>
            <a:r>
              <a:rPr lang="en-US" altLang="zh-CN" sz="2063" b="1" dirty="0">
                <a:solidFill>
                  <a:srgbClr val="403C4E"/>
                </a:solidFill>
                <a:latin typeface="Merriweather Bold" pitchFamily="34" charset="0"/>
                <a:ea typeface="Merriweather Bold" pitchFamily="34" charset="-122"/>
                <a:cs typeface="Merriweather Bold" pitchFamily="34" charset="-120"/>
              </a:rPr>
              <a:t>of</a:t>
            </a:r>
            <a:r>
              <a:rPr lang="zh-CN" altLang="en-US" sz="2063" b="1" dirty="0">
                <a:solidFill>
                  <a:srgbClr val="403C4E"/>
                </a:solidFill>
                <a:latin typeface="Merriweather Bold" pitchFamily="34" charset="0"/>
                <a:ea typeface="Merriweather Bold" pitchFamily="34" charset="-122"/>
                <a:cs typeface="Merriweather Bold" pitchFamily="34" charset="-120"/>
              </a:rPr>
              <a:t> </a:t>
            </a:r>
            <a:r>
              <a:rPr lang="en-US" altLang="zh-CN" sz="2063" b="1" dirty="0">
                <a:solidFill>
                  <a:srgbClr val="403C4E"/>
                </a:solidFill>
                <a:latin typeface="Merriweather Bold" pitchFamily="34" charset="0"/>
                <a:ea typeface="Merriweather Bold" pitchFamily="34" charset="-122"/>
                <a:cs typeface="Merriweather Bold" pitchFamily="34" charset="-120"/>
              </a:rPr>
              <a:t>Logistic</a:t>
            </a:r>
            <a:r>
              <a:rPr lang="zh-CN" altLang="en-US" sz="2063" b="1" dirty="0">
                <a:solidFill>
                  <a:srgbClr val="403C4E"/>
                </a:solidFill>
                <a:latin typeface="Merriweather Bold" pitchFamily="34" charset="0"/>
                <a:ea typeface="Merriweather Bold" pitchFamily="34" charset="-122"/>
                <a:cs typeface="Merriweather Bold" pitchFamily="34" charset="-120"/>
              </a:rPr>
              <a:t> </a:t>
            </a:r>
            <a:r>
              <a:rPr lang="en-US" altLang="zh-CN" sz="2063" b="1" dirty="0">
                <a:solidFill>
                  <a:srgbClr val="403C4E"/>
                </a:solidFill>
                <a:latin typeface="Merriweather Bold" pitchFamily="34" charset="0"/>
                <a:ea typeface="Merriweather Bold" pitchFamily="34" charset="-122"/>
                <a:cs typeface="Merriweather Bold" pitchFamily="34" charset="-120"/>
              </a:rPr>
              <a:t>Regression</a:t>
            </a:r>
            <a:endParaRPr lang="en-US" sz="2063" dirty="0"/>
          </a:p>
        </p:txBody>
      </p:sp>
      <p:sp>
        <p:nvSpPr>
          <p:cNvPr id="27" name="文本框 26">
            <a:extLst>
              <a:ext uri="{FF2B5EF4-FFF2-40B4-BE49-F238E27FC236}">
                <a16:creationId xmlns:a16="http://schemas.microsoft.com/office/drawing/2014/main" id="{A5CB5C7B-8659-BD98-87EC-1ADA0DA4FAB0}"/>
              </a:ext>
            </a:extLst>
          </p:cNvPr>
          <p:cNvSpPr txBox="1"/>
          <p:nvPr/>
        </p:nvSpPr>
        <p:spPr>
          <a:xfrm>
            <a:off x="291980" y="965749"/>
            <a:ext cx="8202588" cy="259174"/>
          </a:xfrm>
          <a:prstGeom prst="rect">
            <a:avLst/>
          </a:prstGeom>
          <a:noFill/>
        </p:spPr>
        <p:txBody>
          <a:bodyPr wrap="square">
            <a:spAutoFit/>
          </a:bodyPr>
          <a:lstStyle/>
          <a:p>
            <a:pPr>
              <a:lnSpc>
                <a:spcPts val="1281"/>
              </a:lnSpc>
            </a:pPr>
            <a:r>
              <a:rPr lang="en-US" altLang="zh-CN" sz="1250" dirty="0">
                <a:solidFill>
                  <a:srgbClr val="403C4E"/>
                </a:solidFill>
                <a:latin typeface="Merriweather Bold" pitchFamily="34" charset="0"/>
                <a:ea typeface="Merriweather Bold" pitchFamily="34" charset="-122"/>
              </a:rPr>
              <a:t>The logistic regression model predicts whether a flight will be canceled based on various features.</a:t>
            </a:r>
            <a:endParaRPr lang="zh-CN" altLang="zh-CN" sz="1250" dirty="0">
              <a:solidFill>
                <a:srgbClr val="403C4E"/>
              </a:solidFill>
              <a:latin typeface="Merriweather Bold" pitchFamily="34" charset="0"/>
              <a:ea typeface="Merriweather Bold" pitchFamily="34" charset="-122"/>
            </a:endParaRPr>
          </a:p>
        </p:txBody>
      </p:sp>
      <p:sp>
        <p:nvSpPr>
          <p:cNvPr id="29" name="文本框 28">
            <a:extLst>
              <a:ext uri="{FF2B5EF4-FFF2-40B4-BE49-F238E27FC236}">
                <a16:creationId xmlns:a16="http://schemas.microsoft.com/office/drawing/2014/main" id="{F954CD46-C621-74F6-4942-B719A22ACF09}"/>
              </a:ext>
            </a:extLst>
          </p:cNvPr>
          <p:cNvSpPr txBox="1"/>
          <p:nvPr/>
        </p:nvSpPr>
        <p:spPr>
          <a:xfrm>
            <a:off x="251119" y="1164525"/>
            <a:ext cx="4572000" cy="926857"/>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1250" b="1" dirty="0">
                <a:solidFill>
                  <a:srgbClr val="002060"/>
                </a:solidFill>
                <a:latin typeface="Merriweather Bold" pitchFamily="34" charset="0"/>
                <a:ea typeface="Merriweather Bold" pitchFamily="34" charset="-122"/>
              </a:rPr>
              <a:t>Target</a:t>
            </a:r>
            <a:r>
              <a:rPr lang="en-US" altLang="zh-CN" sz="1250" b="1" dirty="0">
                <a:solidFill>
                  <a:srgbClr val="002060"/>
                </a:solidFill>
                <a:latin typeface="PingFangSC-Regular" panose="020B0400000000000000" pitchFamily="34" charset="-122"/>
                <a:ea typeface="PingFangSC-Regular" panose="020B0400000000000000" pitchFamily="34" charset="-122"/>
              </a:rPr>
              <a:t> </a:t>
            </a:r>
            <a:r>
              <a:rPr lang="en-US" altLang="zh-CN" sz="1250" b="1" dirty="0">
                <a:solidFill>
                  <a:srgbClr val="002060"/>
                </a:solidFill>
                <a:latin typeface="Merriweather Bold" pitchFamily="34" charset="0"/>
                <a:ea typeface="Merriweather Bold" pitchFamily="34" charset="-122"/>
              </a:rPr>
              <a:t>Variable</a:t>
            </a:r>
            <a:r>
              <a:rPr lang="en-US" altLang="zh-CN" sz="1250" b="1" dirty="0">
                <a:solidFill>
                  <a:srgbClr val="002060"/>
                </a:solidFill>
                <a:latin typeface="PingFangSC-Regular" panose="020B0400000000000000" pitchFamily="34" charset="-122"/>
                <a:ea typeface="PingFangSC-Regular" panose="020B0400000000000000" pitchFamily="34" charset="-122"/>
              </a:rPr>
              <a:t> </a:t>
            </a:r>
            <a:r>
              <a:rPr lang="en-US" altLang="zh-CN" sz="1250" b="1" dirty="0">
                <a:solidFill>
                  <a:srgbClr val="002060"/>
                </a:solidFill>
                <a:latin typeface="Merriweather Bold" pitchFamily="34" charset="0"/>
                <a:ea typeface="Merriweather Bold" pitchFamily="34" charset="-122"/>
              </a:rPr>
              <a:t>(y)</a:t>
            </a:r>
            <a:r>
              <a:rPr lang="en-US" altLang="zh-CN" sz="1250" b="1" dirty="0">
                <a:solidFill>
                  <a:srgbClr val="403C4E"/>
                </a:solidFill>
                <a:latin typeface="Merriweather Bold" pitchFamily="34" charset="0"/>
                <a:ea typeface="Merriweather Bold" pitchFamily="34" charset="-122"/>
              </a:rPr>
              <a:t>:</a:t>
            </a:r>
          </a:p>
          <a:p>
            <a:pPr marL="464344" lvl="1" indent="-178594">
              <a:lnSpc>
                <a:spcPct val="150000"/>
              </a:lnSpc>
              <a:buFont typeface="Arial" panose="020B0604020202020204" pitchFamily="34" charset="0"/>
              <a:buChar char="•"/>
            </a:pPr>
            <a:r>
              <a:rPr lang="en-US" altLang="zh-CN" sz="1250" b="1" dirty="0">
                <a:solidFill>
                  <a:srgbClr val="403C4E"/>
                </a:solidFill>
                <a:latin typeface="Merriweather Bold" pitchFamily="34" charset="0"/>
                <a:ea typeface="Merriweather Bold" pitchFamily="34" charset="-122"/>
              </a:rPr>
              <a:t>y = 0</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Not</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cancelled</a:t>
            </a:r>
          </a:p>
          <a:p>
            <a:pPr marL="464344" lvl="1" indent="-178594">
              <a:lnSpc>
                <a:spcPct val="150000"/>
              </a:lnSpc>
              <a:buFont typeface="Arial" panose="020B0604020202020204" pitchFamily="34" charset="0"/>
              <a:buChar char="•"/>
            </a:pPr>
            <a:r>
              <a:rPr lang="en-US" altLang="zh-CN" sz="1250" b="1" dirty="0">
                <a:solidFill>
                  <a:srgbClr val="403C4E"/>
                </a:solidFill>
                <a:latin typeface="Merriweather Bold" pitchFamily="34" charset="0"/>
                <a:ea typeface="Merriweather Bold" pitchFamily="34" charset="-122"/>
              </a:rPr>
              <a:t>y = 1</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Cancelled</a:t>
            </a:r>
          </a:p>
        </p:txBody>
      </p:sp>
      <p:sp>
        <p:nvSpPr>
          <p:cNvPr id="31" name="文本框 30">
            <a:extLst>
              <a:ext uri="{FF2B5EF4-FFF2-40B4-BE49-F238E27FC236}">
                <a16:creationId xmlns:a16="http://schemas.microsoft.com/office/drawing/2014/main" id="{13DAE71F-5BBD-5BB9-5955-6E81C36B282C}"/>
              </a:ext>
            </a:extLst>
          </p:cNvPr>
          <p:cNvSpPr txBox="1"/>
          <p:nvPr/>
        </p:nvSpPr>
        <p:spPr>
          <a:xfrm>
            <a:off x="259776" y="2024348"/>
            <a:ext cx="9059836" cy="1793248"/>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1250" b="1" dirty="0">
                <a:solidFill>
                  <a:srgbClr val="002060"/>
                </a:solidFill>
                <a:latin typeface="Merriweather Bold" pitchFamily="34" charset="0"/>
                <a:ea typeface="Merriweather Bold" pitchFamily="34" charset="-122"/>
              </a:rPr>
              <a:t>Predictor Variables (x):</a:t>
            </a:r>
          </a:p>
          <a:p>
            <a:pPr marL="464344" lvl="1" indent="-178594">
              <a:lnSpc>
                <a:spcPct val="150000"/>
              </a:lnSpc>
              <a:buFont typeface="Arial" panose="020B0604020202020204" pitchFamily="34" charset="0"/>
              <a:buChar char="•"/>
            </a:pPr>
            <a:r>
              <a:rPr lang="en-US" altLang="zh-CN" sz="1250" b="1" dirty="0">
                <a:solidFill>
                  <a:srgbClr val="403C4E"/>
                </a:solidFill>
                <a:latin typeface="Merriweather Bold" pitchFamily="34" charset="0"/>
                <a:ea typeface="Merriweather Bold" pitchFamily="34" charset="-122"/>
              </a:rPr>
              <a:t>Time</a:t>
            </a:r>
            <a:r>
              <a:rPr lang="en-US" altLang="zh-CN" sz="1250" b="1" dirty="0">
                <a:solidFill>
                  <a:srgbClr val="333333"/>
                </a:solidFill>
                <a:latin typeface="PingFangSC-Regular" panose="020B0400000000000000" pitchFamily="34" charset="-122"/>
                <a:ea typeface="PingFangSC-Regular" panose="020B0400000000000000" pitchFamily="34" charset="-122"/>
              </a:rPr>
              <a:t> </a:t>
            </a:r>
            <a:r>
              <a:rPr lang="en-US" altLang="zh-CN" sz="1250" b="1" dirty="0">
                <a:solidFill>
                  <a:srgbClr val="403C4E"/>
                </a:solidFill>
                <a:latin typeface="Merriweather Bold" pitchFamily="34" charset="0"/>
                <a:ea typeface="Merriweather Bold" pitchFamily="34" charset="-122"/>
              </a:rPr>
              <a:t>Features: </a:t>
            </a:r>
            <a:r>
              <a:rPr lang="en-US" altLang="zh-CN" sz="1250" dirty="0">
                <a:solidFill>
                  <a:srgbClr val="403C4E"/>
                </a:solidFill>
                <a:latin typeface="Merriweather Bold" pitchFamily="34" charset="0"/>
                <a:ea typeface="Merriweather Bold" pitchFamily="34" charset="-122"/>
              </a:rPr>
              <a:t>Year, Month, Day</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Of</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Month, Day</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Of</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Week, </a:t>
            </a:r>
            <a:r>
              <a:rPr lang="en-US" altLang="zh-CN" sz="1250" dirty="0" err="1">
                <a:solidFill>
                  <a:srgbClr val="403C4E"/>
                </a:solidFill>
                <a:latin typeface="Merriweather Bold" pitchFamily="34" charset="0"/>
                <a:ea typeface="Merriweather Bold" pitchFamily="34" charset="-122"/>
              </a:rPr>
              <a:t>CRSDepTime_CST</a:t>
            </a:r>
            <a:r>
              <a:rPr lang="en-US" altLang="zh-CN" sz="1250" dirty="0">
                <a:solidFill>
                  <a:srgbClr val="403C4E"/>
                </a:solidFill>
                <a:latin typeface="Merriweather Bold" pitchFamily="34" charset="0"/>
                <a:ea typeface="Merriweather Bold" pitchFamily="34" charset="-122"/>
              </a:rPr>
              <a:t>, </a:t>
            </a:r>
            <a:r>
              <a:rPr lang="en-US" altLang="zh-CN" sz="1250" dirty="0" err="1">
                <a:solidFill>
                  <a:srgbClr val="403C4E"/>
                </a:solidFill>
                <a:latin typeface="Merriweather Bold" pitchFamily="34" charset="0"/>
                <a:ea typeface="Merriweather Bold" pitchFamily="34" charset="-122"/>
              </a:rPr>
              <a:t>CRSElapsedTime</a:t>
            </a:r>
            <a:endParaRPr lang="en-US" altLang="zh-CN" sz="1250" dirty="0">
              <a:solidFill>
                <a:srgbClr val="403C4E"/>
              </a:solidFill>
              <a:latin typeface="Merriweather Bold" pitchFamily="34" charset="0"/>
              <a:ea typeface="Merriweather Bold" pitchFamily="34" charset="-122"/>
            </a:endParaRPr>
          </a:p>
          <a:p>
            <a:pPr marL="464344" lvl="1" indent="-178594">
              <a:lnSpc>
                <a:spcPct val="150000"/>
              </a:lnSpc>
              <a:buFont typeface="Arial" panose="020B0604020202020204" pitchFamily="34" charset="0"/>
              <a:buChar char="•"/>
            </a:pPr>
            <a:r>
              <a:rPr lang="en-US" altLang="zh-CN" sz="1250" b="1" dirty="0">
                <a:solidFill>
                  <a:srgbClr val="403C4E"/>
                </a:solidFill>
                <a:latin typeface="Merriweather Bold" pitchFamily="34" charset="0"/>
                <a:ea typeface="Merriweather Bold" pitchFamily="34" charset="-122"/>
              </a:rPr>
              <a:t>Flight</a:t>
            </a:r>
            <a:r>
              <a:rPr lang="en-US" altLang="zh-CN" sz="1250" b="1" dirty="0">
                <a:solidFill>
                  <a:srgbClr val="333333"/>
                </a:solidFill>
                <a:latin typeface="PingFangSC-Regular" panose="020B0400000000000000" pitchFamily="34" charset="-122"/>
                <a:ea typeface="PingFangSC-Regular" panose="020B0400000000000000" pitchFamily="34" charset="-122"/>
              </a:rPr>
              <a:t> </a:t>
            </a:r>
            <a:r>
              <a:rPr lang="en-US" altLang="zh-CN" sz="1250" b="1" dirty="0">
                <a:solidFill>
                  <a:srgbClr val="403C4E"/>
                </a:solidFill>
                <a:latin typeface="Merriweather Bold" pitchFamily="34" charset="0"/>
                <a:ea typeface="Merriweather Bold" pitchFamily="34" charset="-122"/>
              </a:rPr>
              <a:t>Information: </a:t>
            </a:r>
            <a:r>
              <a:rPr lang="en-US" altLang="zh-CN" sz="1250" dirty="0" err="1">
                <a:solidFill>
                  <a:srgbClr val="403C4E"/>
                </a:solidFill>
                <a:latin typeface="Merriweather Bold" pitchFamily="34" charset="0"/>
                <a:ea typeface="Merriweather Bold" pitchFamily="34" charset="-122"/>
              </a:rPr>
              <a:t>Operating_Airline</a:t>
            </a:r>
            <a:r>
              <a:rPr lang="en-US" altLang="zh-CN" sz="1250" dirty="0">
                <a:solidFill>
                  <a:srgbClr val="403C4E"/>
                </a:solidFill>
                <a:latin typeface="Merriweather Bold" pitchFamily="34" charset="0"/>
                <a:ea typeface="Merriweather Bold" pitchFamily="34" charset="-122"/>
              </a:rPr>
              <a:t>, Origin, Destination (</a:t>
            </a:r>
            <a:r>
              <a:rPr lang="en-US" altLang="zh-CN" sz="1250" dirty="0" err="1">
                <a:solidFill>
                  <a:srgbClr val="403C4E"/>
                </a:solidFill>
                <a:latin typeface="Merriweather Bold" pitchFamily="34" charset="0"/>
                <a:ea typeface="Merriweather Bold" pitchFamily="34" charset="-122"/>
              </a:rPr>
              <a:t>Dest</a:t>
            </a:r>
            <a:r>
              <a:rPr lang="en-US" altLang="zh-CN" sz="1250" dirty="0">
                <a:solidFill>
                  <a:srgbClr val="403C4E"/>
                </a:solidFill>
                <a:latin typeface="Merriweather Bold" pitchFamily="34" charset="0"/>
                <a:ea typeface="Merriweather Bold" pitchFamily="34" charset="-122"/>
              </a:rPr>
              <a:t>)</a:t>
            </a:r>
          </a:p>
          <a:p>
            <a:pPr marL="464344" lvl="1" indent="-178594">
              <a:lnSpc>
                <a:spcPct val="150000"/>
              </a:lnSpc>
              <a:buFont typeface="Arial" panose="020B0604020202020204" pitchFamily="34" charset="0"/>
              <a:buChar char="•"/>
            </a:pPr>
            <a:r>
              <a:rPr lang="en-US" altLang="zh-CN" sz="1250" b="1" dirty="0">
                <a:solidFill>
                  <a:srgbClr val="403C4E"/>
                </a:solidFill>
                <a:latin typeface="Merriweather Bold" pitchFamily="34" charset="0"/>
                <a:ea typeface="Merriweather Bold" pitchFamily="34" charset="-122"/>
              </a:rPr>
              <a:t>Weather</a:t>
            </a:r>
            <a:r>
              <a:rPr lang="en-US" altLang="zh-CN" sz="1250" b="1" dirty="0">
                <a:solidFill>
                  <a:srgbClr val="333333"/>
                </a:solidFill>
                <a:latin typeface="PingFangSC-Regular" panose="020B0400000000000000" pitchFamily="34" charset="-122"/>
                <a:ea typeface="PingFangSC-Regular" panose="020B0400000000000000" pitchFamily="34" charset="-122"/>
              </a:rPr>
              <a:t> </a:t>
            </a:r>
            <a:r>
              <a:rPr lang="en-US" altLang="zh-CN" sz="1250" b="1" dirty="0">
                <a:solidFill>
                  <a:srgbClr val="403C4E"/>
                </a:solidFill>
                <a:latin typeface="Merriweather Bold" pitchFamily="34" charset="0"/>
                <a:ea typeface="Merriweather Bold" pitchFamily="34" charset="-122"/>
              </a:rPr>
              <a:t>Conditions:</a:t>
            </a:r>
            <a:r>
              <a:rPr lang="zh-CN" altLang="en-US" sz="1250" b="1"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(for both the origin and destination airports)</a:t>
            </a:r>
          </a:p>
          <a:p>
            <a:pPr marL="714375" lvl="2" indent="-142875">
              <a:lnSpc>
                <a:spcPct val="150000"/>
              </a:lnSpc>
              <a:buFont typeface="Arial" panose="020B0604020202020204" pitchFamily="34" charset="0"/>
              <a:buChar char="•"/>
            </a:pPr>
            <a:r>
              <a:rPr lang="en-US" altLang="zh-CN" sz="1250" dirty="0">
                <a:solidFill>
                  <a:srgbClr val="403C4E"/>
                </a:solidFill>
                <a:latin typeface="Merriweather Bold" pitchFamily="34" charset="0"/>
                <a:ea typeface="Merriweather Bold" pitchFamily="34" charset="-122"/>
              </a:rPr>
              <a:t>Altimeter</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Setting</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Dry</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Bulb</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Temperature</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Precipitation, Present</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Weather</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Type, Humidity, </a:t>
            </a:r>
          </a:p>
          <a:p>
            <a:pPr lvl="2" algn="l">
              <a:lnSpc>
                <a:spcPct val="150000"/>
              </a:lnSpc>
            </a:pP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Sky</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Conditions,</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Visibility, Wind</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Direction</a:t>
            </a:r>
          </a:p>
        </p:txBody>
      </p:sp>
      <p:sp>
        <p:nvSpPr>
          <p:cNvPr id="34" name="文本框 33">
            <a:extLst>
              <a:ext uri="{FF2B5EF4-FFF2-40B4-BE49-F238E27FC236}">
                <a16:creationId xmlns:a16="http://schemas.microsoft.com/office/drawing/2014/main" id="{A7A69DBB-31FE-50EE-695D-FEF9985B5B90}"/>
              </a:ext>
            </a:extLst>
          </p:cNvPr>
          <p:cNvSpPr txBox="1"/>
          <p:nvPr/>
        </p:nvSpPr>
        <p:spPr>
          <a:xfrm>
            <a:off x="311733" y="3645881"/>
            <a:ext cx="7845137" cy="1504707"/>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1250" b="1" dirty="0" err="1">
                <a:solidFill>
                  <a:srgbClr val="002060"/>
                </a:solidFill>
                <a:latin typeface="Merriweather Bold" pitchFamily="34" charset="0"/>
                <a:ea typeface="Merriweather Bold" pitchFamily="34" charset="-122"/>
              </a:rPr>
              <a:t>Undersampling</a:t>
            </a:r>
            <a:r>
              <a:rPr lang="en-US" altLang="zh-CN" sz="1250" dirty="0">
                <a:solidFill>
                  <a:srgbClr val="002060"/>
                </a:solidFill>
                <a:latin typeface="PingFangSC-Regular" panose="020B0400000000000000" pitchFamily="34" charset="-122"/>
                <a:ea typeface="PingFangSC-Regular" panose="020B0400000000000000" pitchFamily="34" charset="-122"/>
              </a:rPr>
              <a:t>:</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403C4E"/>
                </a:solidFill>
                <a:latin typeface="Merriweather Bold" pitchFamily="34" charset="0"/>
                <a:ea typeface="Merriweather Bold" pitchFamily="34" charset="-122"/>
              </a:rPr>
              <a:t>Manually </a:t>
            </a:r>
            <a:r>
              <a:rPr lang="en-US" altLang="zh-CN" sz="1250" dirty="0" err="1">
                <a:solidFill>
                  <a:srgbClr val="403C4E"/>
                </a:solidFill>
                <a:latin typeface="Merriweather Bold" pitchFamily="34" charset="0"/>
                <a:ea typeface="Merriweather Bold" pitchFamily="34" charset="-122"/>
              </a:rPr>
              <a:t>undersample</a:t>
            </a:r>
            <a:r>
              <a:rPr lang="en-US" altLang="zh-CN" sz="1250" dirty="0">
                <a:solidFill>
                  <a:srgbClr val="403C4E"/>
                </a:solidFill>
                <a:latin typeface="Merriweather Bold" pitchFamily="34" charset="0"/>
                <a:ea typeface="Merriweather Bold" pitchFamily="34" charset="-122"/>
              </a:rPr>
              <a:t> the majority class (y=0, not cancelled) to balance the dataset.</a:t>
            </a:r>
          </a:p>
          <a:p>
            <a:pPr marL="464344" lvl="1" indent="-178594">
              <a:lnSpc>
                <a:spcPct val="150000"/>
              </a:lnSpc>
              <a:buFont typeface="Arial" panose="020B0604020202020204" pitchFamily="34" charset="0"/>
              <a:buChar char="•"/>
            </a:pPr>
            <a:r>
              <a:rPr lang="en-US" altLang="zh-CN" sz="1250" dirty="0">
                <a:solidFill>
                  <a:srgbClr val="403C4E"/>
                </a:solidFill>
                <a:latin typeface="Merriweather Bold" pitchFamily="34" charset="0"/>
                <a:ea typeface="Merriweather Bold" pitchFamily="34" charset="-122"/>
              </a:rPr>
              <a:t>After</a:t>
            </a:r>
            <a:r>
              <a:rPr lang="en-US" altLang="zh-CN"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err="1">
                <a:solidFill>
                  <a:srgbClr val="403C4E"/>
                </a:solidFill>
                <a:latin typeface="Merriweather Bold" pitchFamily="34" charset="0"/>
                <a:ea typeface="Merriweather Bold" pitchFamily="34" charset="-122"/>
              </a:rPr>
              <a:t>undersampling</a:t>
            </a:r>
            <a:r>
              <a:rPr lang="en-US" altLang="zh-CN" sz="1250" dirty="0">
                <a:solidFill>
                  <a:srgbClr val="403C4E"/>
                </a:solidFill>
                <a:latin typeface="Merriweather Bold" pitchFamily="34" charset="0"/>
                <a:ea typeface="Merriweather Bold" pitchFamily="34" charset="-122"/>
              </a:rPr>
              <a:t>, the dataset contains:</a:t>
            </a:r>
          </a:p>
          <a:p>
            <a:pPr marL="714375" lvl="2" indent="-142875">
              <a:lnSpc>
                <a:spcPct val="150000"/>
              </a:lnSpc>
              <a:buFont typeface="Arial" panose="020B0604020202020204" pitchFamily="34" charset="0"/>
              <a:buChar char="•"/>
            </a:pPr>
            <a:r>
              <a:rPr lang="en-US" altLang="zh-CN" sz="1250" dirty="0">
                <a:solidFill>
                  <a:srgbClr val="403C4E"/>
                </a:solidFill>
                <a:latin typeface="Merriweather Bold" pitchFamily="34" charset="0"/>
                <a:ea typeface="Merriweather Bold" pitchFamily="34" charset="-122"/>
              </a:rPr>
              <a:t>96,460 samples of y=0 (not cancelled)</a:t>
            </a:r>
          </a:p>
          <a:p>
            <a:pPr marL="714375" lvl="2" indent="-142875">
              <a:lnSpc>
                <a:spcPct val="150000"/>
              </a:lnSpc>
              <a:buFont typeface="Arial" panose="020B0604020202020204" pitchFamily="34" charset="0"/>
              <a:buChar char="•"/>
            </a:pPr>
            <a:r>
              <a:rPr lang="en-US" altLang="zh-CN" sz="1250" dirty="0">
                <a:solidFill>
                  <a:srgbClr val="403C4E"/>
                </a:solidFill>
                <a:latin typeface="Merriweather Bold" pitchFamily="34" charset="0"/>
                <a:ea typeface="Merriweather Bold" pitchFamily="34" charset="-122"/>
              </a:rPr>
              <a:t>96,460 samples of y=1 (cancelled)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2860"/>
            <a:ext cx="9144000" cy="1321222"/>
          </a:xfrm>
          <a:prstGeom prst="rect">
            <a:avLst/>
          </a:prstGeom>
        </p:spPr>
      </p:pic>
      <p:sp>
        <p:nvSpPr>
          <p:cNvPr id="3" name="Text 0"/>
          <p:cNvSpPr/>
          <p:nvPr/>
        </p:nvSpPr>
        <p:spPr>
          <a:xfrm>
            <a:off x="369912" y="1347259"/>
            <a:ext cx="2963243" cy="330249"/>
          </a:xfrm>
          <a:prstGeom prst="rect">
            <a:avLst/>
          </a:prstGeom>
          <a:noFill/>
          <a:ln/>
        </p:spPr>
        <p:txBody>
          <a:bodyPr wrap="none" lIns="0" tIns="0" rIns="0" bIns="0" rtlCol="0" anchor="t"/>
          <a:lstStyle/>
          <a:p>
            <a:pPr>
              <a:lnSpc>
                <a:spcPts val="2594"/>
              </a:lnSpc>
            </a:pPr>
            <a:r>
              <a:rPr lang="en-US" sz="2063" b="1" dirty="0">
                <a:solidFill>
                  <a:srgbClr val="403C4E"/>
                </a:solidFill>
                <a:latin typeface="Merriweather Bold" pitchFamily="34" charset="0"/>
                <a:ea typeface="Merriweather Bold" pitchFamily="34" charset="-122"/>
                <a:cs typeface="Merriweather Bold" pitchFamily="34" charset="-120"/>
              </a:rPr>
              <a:t>Feature Preprocessing</a:t>
            </a:r>
            <a:endParaRPr lang="en-US" sz="2063" dirty="0"/>
          </a:p>
        </p:txBody>
      </p:sp>
      <p:sp>
        <p:nvSpPr>
          <p:cNvPr id="4" name="Shape 1"/>
          <p:cNvSpPr/>
          <p:nvPr/>
        </p:nvSpPr>
        <p:spPr>
          <a:xfrm>
            <a:off x="521270" y="1720328"/>
            <a:ext cx="14288" cy="2753023"/>
          </a:xfrm>
          <a:prstGeom prst="roundRect">
            <a:avLst>
              <a:gd name="adj" fmla="val 310717"/>
            </a:avLst>
          </a:prstGeom>
          <a:solidFill>
            <a:srgbClr val="E5BEB2"/>
          </a:solidFill>
          <a:ln/>
        </p:spPr>
      </p:sp>
      <p:sp>
        <p:nvSpPr>
          <p:cNvPr id="5" name="Shape 2"/>
          <p:cNvSpPr/>
          <p:nvPr/>
        </p:nvSpPr>
        <p:spPr>
          <a:xfrm>
            <a:off x="633003" y="1950863"/>
            <a:ext cx="369913" cy="14288"/>
          </a:xfrm>
          <a:prstGeom prst="roundRect">
            <a:avLst>
              <a:gd name="adj" fmla="val 310717"/>
            </a:avLst>
          </a:prstGeom>
          <a:solidFill>
            <a:srgbClr val="E5BEB2"/>
          </a:solidFill>
          <a:ln/>
        </p:spPr>
      </p:sp>
      <p:sp>
        <p:nvSpPr>
          <p:cNvPr id="6" name="Shape 3"/>
          <p:cNvSpPr/>
          <p:nvPr/>
        </p:nvSpPr>
        <p:spPr>
          <a:xfrm>
            <a:off x="409538" y="1839168"/>
            <a:ext cx="237753" cy="237753"/>
          </a:xfrm>
          <a:prstGeom prst="roundRect">
            <a:avLst>
              <a:gd name="adj" fmla="val 18672"/>
            </a:avLst>
          </a:prstGeom>
          <a:solidFill>
            <a:srgbClr val="FFD8CC"/>
          </a:solidFill>
          <a:ln w="7620">
            <a:solidFill>
              <a:srgbClr val="E5BEB2"/>
            </a:solidFill>
            <a:prstDash val="solid"/>
          </a:ln>
        </p:spPr>
      </p:sp>
      <p:sp>
        <p:nvSpPr>
          <p:cNvPr id="7" name="Text 4"/>
          <p:cNvSpPr/>
          <p:nvPr/>
        </p:nvSpPr>
        <p:spPr>
          <a:xfrm>
            <a:off x="492064" y="1878756"/>
            <a:ext cx="72628" cy="158576"/>
          </a:xfrm>
          <a:prstGeom prst="rect">
            <a:avLst/>
          </a:prstGeom>
          <a:noFill/>
          <a:ln/>
        </p:spPr>
        <p:txBody>
          <a:bodyPr wrap="none" lIns="0" tIns="0" rIns="0" bIns="0" rtlCol="0" anchor="t"/>
          <a:lstStyle/>
          <a:p>
            <a:pPr algn="ctr">
              <a:lnSpc>
                <a:spcPts val="1219"/>
              </a:lnSpc>
            </a:pPr>
            <a:r>
              <a:rPr lang="en-US" sz="1219" b="1" dirty="0">
                <a:solidFill>
                  <a:srgbClr val="403C4E"/>
                </a:solidFill>
                <a:latin typeface="Merriweather Bold" pitchFamily="34" charset="0"/>
                <a:ea typeface="Merriweather Bold" pitchFamily="34" charset="-122"/>
                <a:cs typeface="Merriweather Bold" pitchFamily="34" charset="-120"/>
              </a:rPr>
              <a:t>1</a:t>
            </a:r>
            <a:endParaRPr lang="en-US" sz="1219" dirty="0"/>
          </a:p>
        </p:txBody>
      </p:sp>
      <p:sp>
        <p:nvSpPr>
          <p:cNvPr id="8" name="Text 5"/>
          <p:cNvSpPr/>
          <p:nvPr/>
        </p:nvSpPr>
        <p:spPr>
          <a:xfrm>
            <a:off x="1109737" y="1864963"/>
            <a:ext cx="1352327" cy="165199"/>
          </a:xfrm>
          <a:prstGeom prst="rect">
            <a:avLst/>
          </a:prstGeom>
          <a:noFill/>
          <a:ln/>
        </p:spPr>
        <p:txBody>
          <a:bodyPr wrap="none" lIns="0" tIns="0" rIns="0" bIns="0" rtlCol="0" anchor="t"/>
          <a:lstStyle/>
          <a:p>
            <a:pPr>
              <a:lnSpc>
                <a:spcPts val="1281"/>
              </a:lnSpc>
            </a:pPr>
            <a:r>
              <a:rPr lang="en-US" sz="1500" b="1" dirty="0">
                <a:solidFill>
                  <a:srgbClr val="403C4E"/>
                </a:solidFill>
                <a:latin typeface="Merriweather Bold" pitchFamily="34" charset="0"/>
                <a:ea typeface="Merriweather Bold" pitchFamily="34" charset="-122"/>
                <a:cs typeface="Merriweather Bold" pitchFamily="34" charset="-120"/>
              </a:rPr>
              <a:t>Categorical Features</a:t>
            </a:r>
            <a:endParaRPr lang="en-US" sz="1500" dirty="0"/>
          </a:p>
        </p:txBody>
      </p:sp>
      <p:sp>
        <p:nvSpPr>
          <p:cNvPr id="9" name="Text 6"/>
          <p:cNvSpPr/>
          <p:nvPr/>
        </p:nvSpPr>
        <p:spPr>
          <a:xfrm>
            <a:off x="1135710" y="2197474"/>
            <a:ext cx="7664351" cy="169069"/>
          </a:xfrm>
          <a:prstGeom prst="rect">
            <a:avLst/>
          </a:prstGeom>
          <a:noFill/>
          <a:ln/>
        </p:spPr>
        <p:txBody>
          <a:bodyPr wrap="none" lIns="0" tIns="0" rIns="0" bIns="0" rtlCol="0" anchor="t"/>
          <a:lstStyle/>
          <a:p>
            <a:pPr>
              <a:lnSpc>
                <a:spcPts val="1313"/>
              </a:lnSpc>
            </a:pPr>
            <a:r>
              <a:rPr lang="en-US" sz="1250" b="1" dirty="0">
                <a:solidFill>
                  <a:srgbClr val="403C4E"/>
                </a:solidFill>
                <a:latin typeface="Open Sans" pitchFamily="34" charset="0"/>
                <a:ea typeface="Open Sans" pitchFamily="34" charset="-122"/>
                <a:cs typeface="Open Sans" pitchFamily="34" charset="-120"/>
              </a:rPr>
              <a:t>Year</a:t>
            </a:r>
            <a:r>
              <a:rPr lang="en-US" sz="1250" dirty="0">
                <a:solidFill>
                  <a:srgbClr val="403C4E"/>
                </a:solidFill>
                <a:latin typeface="Open Sans" pitchFamily="34" charset="0"/>
                <a:ea typeface="Open Sans" pitchFamily="34" charset="-122"/>
                <a:cs typeface="Open Sans" pitchFamily="34" charset="-120"/>
              </a:rPr>
              <a:t> and </a:t>
            </a:r>
            <a:r>
              <a:rPr lang="en-US" sz="1250" b="1" dirty="0">
                <a:solidFill>
                  <a:srgbClr val="403C4E"/>
                </a:solidFill>
                <a:latin typeface="Open Sans" pitchFamily="34" charset="0"/>
                <a:ea typeface="Open Sans" pitchFamily="34" charset="-122"/>
                <a:cs typeface="Open Sans" pitchFamily="34" charset="-120"/>
              </a:rPr>
              <a:t>Month</a:t>
            </a:r>
            <a:r>
              <a:rPr lang="en-US" sz="1250" dirty="0">
                <a:solidFill>
                  <a:srgbClr val="403C4E"/>
                </a:solidFill>
                <a:latin typeface="Open Sans" pitchFamily="34" charset="0"/>
                <a:ea typeface="Open Sans" pitchFamily="34" charset="-122"/>
                <a:cs typeface="Open Sans" pitchFamily="34" charset="-120"/>
              </a:rPr>
              <a:t> are treated as categorical variables to capture seasonality and yearly patterns.</a:t>
            </a:r>
            <a:endParaRPr lang="en-US" sz="1250" dirty="0"/>
          </a:p>
        </p:txBody>
      </p:sp>
      <p:sp>
        <p:nvSpPr>
          <p:cNvPr id="10" name="Shape 7"/>
          <p:cNvSpPr/>
          <p:nvPr/>
        </p:nvSpPr>
        <p:spPr>
          <a:xfrm>
            <a:off x="633003" y="2665535"/>
            <a:ext cx="369913" cy="14288"/>
          </a:xfrm>
          <a:prstGeom prst="roundRect">
            <a:avLst>
              <a:gd name="adj" fmla="val 310717"/>
            </a:avLst>
          </a:prstGeom>
          <a:solidFill>
            <a:srgbClr val="E5BEB2"/>
          </a:solidFill>
          <a:ln/>
        </p:spPr>
      </p:sp>
      <p:sp>
        <p:nvSpPr>
          <p:cNvPr id="11" name="Shape 8"/>
          <p:cNvSpPr/>
          <p:nvPr/>
        </p:nvSpPr>
        <p:spPr>
          <a:xfrm>
            <a:off x="409538" y="2553840"/>
            <a:ext cx="237753" cy="237753"/>
          </a:xfrm>
          <a:prstGeom prst="roundRect">
            <a:avLst>
              <a:gd name="adj" fmla="val 18672"/>
            </a:avLst>
          </a:prstGeom>
          <a:solidFill>
            <a:srgbClr val="FFD8CC"/>
          </a:solidFill>
          <a:ln w="7620">
            <a:solidFill>
              <a:srgbClr val="E5BEB2"/>
            </a:solidFill>
            <a:prstDash val="solid"/>
          </a:ln>
        </p:spPr>
      </p:sp>
      <p:sp>
        <p:nvSpPr>
          <p:cNvPr id="12" name="Text 9"/>
          <p:cNvSpPr/>
          <p:nvPr/>
        </p:nvSpPr>
        <p:spPr>
          <a:xfrm>
            <a:off x="480454" y="2593429"/>
            <a:ext cx="95920" cy="158576"/>
          </a:xfrm>
          <a:prstGeom prst="rect">
            <a:avLst/>
          </a:prstGeom>
          <a:noFill/>
          <a:ln/>
        </p:spPr>
        <p:txBody>
          <a:bodyPr wrap="none" lIns="0" tIns="0" rIns="0" bIns="0" rtlCol="0" anchor="t"/>
          <a:lstStyle/>
          <a:p>
            <a:pPr algn="ctr">
              <a:lnSpc>
                <a:spcPts val="1219"/>
              </a:lnSpc>
            </a:pPr>
            <a:r>
              <a:rPr lang="en-US" sz="1219" b="1" dirty="0">
                <a:solidFill>
                  <a:srgbClr val="403C4E"/>
                </a:solidFill>
                <a:latin typeface="Merriweather Bold" pitchFamily="34" charset="0"/>
                <a:ea typeface="Merriweather Bold" pitchFamily="34" charset="-122"/>
                <a:cs typeface="Merriweather Bold" pitchFamily="34" charset="-120"/>
              </a:rPr>
              <a:t>2</a:t>
            </a:r>
            <a:endParaRPr lang="en-US" sz="1219" dirty="0"/>
          </a:p>
        </p:txBody>
      </p:sp>
      <p:sp>
        <p:nvSpPr>
          <p:cNvPr id="13" name="Text 10"/>
          <p:cNvSpPr/>
          <p:nvPr/>
        </p:nvSpPr>
        <p:spPr>
          <a:xfrm>
            <a:off x="1109737" y="2579636"/>
            <a:ext cx="1321222" cy="165199"/>
          </a:xfrm>
          <a:prstGeom prst="rect">
            <a:avLst/>
          </a:prstGeom>
          <a:noFill/>
          <a:ln/>
        </p:spPr>
        <p:txBody>
          <a:bodyPr wrap="none" lIns="0" tIns="0" rIns="0" bIns="0" rtlCol="0" anchor="t"/>
          <a:lstStyle/>
          <a:p>
            <a:pPr>
              <a:lnSpc>
                <a:spcPts val="1281"/>
              </a:lnSpc>
            </a:pPr>
            <a:r>
              <a:rPr lang="en-US" sz="1500" b="1" dirty="0">
                <a:solidFill>
                  <a:srgbClr val="403C4E"/>
                </a:solidFill>
                <a:latin typeface="Merriweather Bold" pitchFamily="34" charset="0"/>
                <a:ea typeface="Merriweather Bold" pitchFamily="34" charset="-122"/>
                <a:cs typeface="Merriweather Bold" pitchFamily="34" charset="-120"/>
              </a:rPr>
              <a:t>Time Features</a:t>
            </a:r>
            <a:endParaRPr lang="en-US" sz="1500" dirty="0"/>
          </a:p>
        </p:txBody>
      </p:sp>
      <p:sp>
        <p:nvSpPr>
          <p:cNvPr id="14" name="Text 11"/>
          <p:cNvSpPr/>
          <p:nvPr/>
        </p:nvSpPr>
        <p:spPr>
          <a:xfrm>
            <a:off x="1135710" y="2808236"/>
            <a:ext cx="6665266" cy="331749"/>
          </a:xfrm>
          <a:prstGeom prst="rect">
            <a:avLst/>
          </a:prstGeom>
          <a:noFill/>
          <a:ln/>
        </p:spPr>
        <p:txBody>
          <a:bodyPr wrap="none" lIns="0" tIns="0" rIns="0" bIns="0" rtlCol="0" anchor="t"/>
          <a:lstStyle/>
          <a:p>
            <a:pPr>
              <a:lnSpc>
                <a:spcPts val="1313"/>
              </a:lnSpc>
            </a:pPr>
            <a:r>
              <a:rPr lang="en-US" sz="1250" dirty="0">
                <a:solidFill>
                  <a:srgbClr val="403C4E"/>
                </a:solidFill>
                <a:latin typeface="Open Sans" pitchFamily="34" charset="0"/>
                <a:ea typeface="Open Sans" pitchFamily="34" charset="-122"/>
                <a:cs typeface="Open Sans" pitchFamily="34" charset="-120"/>
              </a:rPr>
              <a:t>Hour and minute are extracted from </a:t>
            </a:r>
            <a:r>
              <a:rPr lang="en-US" sz="1250" b="1" dirty="0">
                <a:solidFill>
                  <a:srgbClr val="403C4E"/>
                </a:solidFill>
                <a:latin typeface="Open Sans" pitchFamily="34" charset="0"/>
                <a:ea typeface="Open Sans" pitchFamily="34" charset="-122"/>
                <a:cs typeface="Open Sans" pitchFamily="34" charset="-120"/>
              </a:rPr>
              <a:t>CRSDepTime_CST </a:t>
            </a:r>
            <a:r>
              <a:rPr lang="en-US" sz="1250" dirty="0">
                <a:solidFill>
                  <a:srgbClr val="403C4E"/>
                </a:solidFill>
                <a:latin typeface="Open Sans" pitchFamily="34" charset="0"/>
                <a:ea typeface="Open Sans" pitchFamily="34" charset="-122"/>
                <a:cs typeface="Open Sans" pitchFamily="34" charset="-120"/>
              </a:rPr>
              <a:t>to create new variables: </a:t>
            </a:r>
            <a:r>
              <a:rPr lang="zh-CN" altLang="en-US" sz="1250" dirty="0">
                <a:solidFill>
                  <a:srgbClr val="403C4E"/>
                </a:solidFill>
                <a:latin typeface="Open Sans" pitchFamily="34" charset="0"/>
                <a:ea typeface="Open Sans" pitchFamily="34" charset="-122"/>
                <a:cs typeface="Open Sans" pitchFamily="34" charset="-120"/>
              </a:rPr>
              <a:t> </a:t>
            </a:r>
            <a:r>
              <a:rPr lang="en-US" sz="1250" b="1" dirty="0" err="1">
                <a:solidFill>
                  <a:srgbClr val="403C4E"/>
                </a:solidFill>
                <a:latin typeface="Open Sans" pitchFamily="34" charset="0"/>
                <a:ea typeface="Open Sans" pitchFamily="34" charset="-122"/>
                <a:cs typeface="Open Sans" pitchFamily="34" charset="-120"/>
              </a:rPr>
              <a:t>CRSDepTime_CST_hour</a:t>
            </a:r>
            <a:r>
              <a:rPr lang="en-US" sz="1250" b="1" dirty="0">
                <a:solidFill>
                  <a:srgbClr val="403C4E"/>
                </a:solidFill>
                <a:latin typeface="Open Sans" pitchFamily="34" charset="0"/>
                <a:ea typeface="Open Sans" pitchFamily="34" charset="-122"/>
                <a:cs typeface="Open Sans" pitchFamily="34" charset="-120"/>
              </a:rPr>
              <a:t> </a:t>
            </a:r>
          </a:p>
          <a:p>
            <a:pPr>
              <a:lnSpc>
                <a:spcPts val="1313"/>
              </a:lnSpc>
            </a:pPr>
            <a:r>
              <a:rPr lang="en-US" sz="1250" dirty="0">
                <a:solidFill>
                  <a:srgbClr val="403C4E"/>
                </a:solidFill>
                <a:latin typeface="Open Sans" pitchFamily="34" charset="0"/>
                <a:ea typeface="Open Sans" pitchFamily="34" charset="-122"/>
                <a:cs typeface="Open Sans" pitchFamily="34" charset="-120"/>
              </a:rPr>
              <a:t>and </a:t>
            </a:r>
            <a:r>
              <a:rPr lang="en-US" sz="1250" b="1" dirty="0">
                <a:solidFill>
                  <a:srgbClr val="403C4E"/>
                </a:solidFill>
                <a:latin typeface="Open Sans" pitchFamily="34" charset="0"/>
                <a:ea typeface="Open Sans" pitchFamily="34" charset="-122"/>
                <a:cs typeface="Open Sans" pitchFamily="34" charset="-120"/>
              </a:rPr>
              <a:t>CRSDepTime_CST_min</a:t>
            </a:r>
            <a:r>
              <a:rPr lang="en-US" sz="1250" dirty="0">
                <a:solidFill>
                  <a:srgbClr val="403C4E"/>
                </a:solidFill>
                <a:latin typeface="Open Sans" pitchFamily="34" charset="0"/>
                <a:ea typeface="Open Sans" pitchFamily="34" charset="-122"/>
                <a:cs typeface="Open Sans" pitchFamily="34" charset="-120"/>
              </a:rPr>
              <a:t>.</a:t>
            </a:r>
            <a:endParaRPr lang="en-US" sz="1250" dirty="0"/>
          </a:p>
        </p:txBody>
      </p:sp>
      <p:sp>
        <p:nvSpPr>
          <p:cNvPr id="15" name="Shape 12"/>
          <p:cNvSpPr/>
          <p:nvPr/>
        </p:nvSpPr>
        <p:spPr>
          <a:xfrm>
            <a:off x="633003" y="3380208"/>
            <a:ext cx="369913" cy="14288"/>
          </a:xfrm>
          <a:prstGeom prst="roundRect">
            <a:avLst>
              <a:gd name="adj" fmla="val 310717"/>
            </a:avLst>
          </a:prstGeom>
          <a:solidFill>
            <a:srgbClr val="E5BEB2"/>
          </a:solidFill>
          <a:ln/>
        </p:spPr>
      </p:sp>
      <p:sp>
        <p:nvSpPr>
          <p:cNvPr id="16" name="Shape 13"/>
          <p:cNvSpPr/>
          <p:nvPr/>
        </p:nvSpPr>
        <p:spPr>
          <a:xfrm>
            <a:off x="409538" y="3268514"/>
            <a:ext cx="237753" cy="237753"/>
          </a:xfrm>
          <a:prstGeom prst="roundRect">
            <a:avLst>
              <a:gd name="adj" fmla="val 18672"/>
            </a:avLst>
          </a:prstGeom>
          <a:solidFill>
            <a:srgbClr val="FFD8CC"/>
          </a:solidFill>
          <a:ln w="7620">
            <a:solidFill>
              <a:srgbClr val="E5BEB2"/>
            </a:solidFill>
            <a:prstDash val="solid"/>
          </a:ln>
        </p:spPr>
      </p:sp>
      <p:sp>
        <p:nvSpPr>
          <p:cNvPr id="17" name="Text 14"/>
          <p:cNvSpPr/>
          <p:nvPr/>
        </p:nvSpPr>
        <p:spPr>
          <a:xfrm>
            <a:off x="483506" y="3308101"/>
            <a:ext cx="89743" cy="158576"/>
          </a:xfrm>
          <a:prstGeom prst="rect">
            <a:avLst/>
          </a:prstGeom>
          <a:noFill/>
          <a:ln/>
        </p:spPr>
        <p:txBody>
          <a:bodyPr wrap="none" lIns="0" tIns="0" rIns="0" bIns="0" rtlCol="0" anchor="t"/>
          <a:lstStyle/>
          <a:p>
            <a:pPr algn="ctr">
              <a:lnSpc>
                <a:spcPts val="1219"/>
              </a:lnSpc>
            </a:pPr>
            <a:r>
              <a:rPr lang="en-US" sz="1219" b="1" dirty="0">
                <a:solidFill>
                  <a:srgbClr val="403C4E"/>
                </a:solidFill>
                <a:latin typeface="Merriweather Bold" pitchFamily="34" charset="0"/>
                <a:ea typeface="Merriweather Bold" pitchFamily="34" charset="-122"/>
                <a:cs typeface="Merriweather Bold" pitchFamily="34" charset="-120"/>
              </a:rPr>
              <a:t>3</a:t>
            </a:r>
            <a:endParaRPr lang="en-US" sz="1219" dirty="0"/>
          </a:p>
        </p:txBody>
      </p:sp>
      <p:sp>
        <p:nvSpPr>
          <p:cNvPr id="18" name="Text 15"/>
          <p:cNvSpPr/>
          <p:nvPr/>
        </p:nvSpPr>
        <p:spPr>
          <a:xfrm>
            <a:off x="1109737" y="3307297"/>
            <a:ext cx="1321222" cy="165199"/>
          </a:xfrm>
          <a:prstGeom prst="rect">
            <a:avLst/>
          </a:prstGeom>
          <a:noFill/>
          <a:ln/>
        </p:spPr>
        <p:txBody>
          <a:bodyPr wrap="none" lIns="0" tIns="0" rIns="0" bIns="0" rtlCol="0" anchor="t"/>
          <a:lstStyle/>
          <a:p>
            <a:pPr>
              <a:lnSpc>
                <a:spcPts val="1281"/>
              </a:lnSpc>
            </a:pPr>
            <a:r>
              <a:rPr lang="en-US" sz="1500" b="1" dirty="0">
                <a:solidFill>
                  <a:srgbClr val="403C4E"/>
                </a:solidFill>
                <a:latin typeface="Merriweather Bold" pitchFamily="34" charset="0"/>
                <a:ea typeface="Merriweather Bold" pitchFamily="34" charset="-122"/>
                <a:cs typeface="Merriweather Bold" pitchFamily="34" charset="-120"/>
              </a:rPr>
              <a:t>Sky Conditions</a:t>
            </a:r>
            <a:endParaRPr lang="en-US" sz="1500" dirty="0"/>
          </a:p>
        </p:txBody>
      </p:sp>
      <p:sp>
        <p:nvSpPr>
          <p:cNvPr id="19" name="Text 16"/>
          <p:cNvSpPr/>
          <p:nvPr/>
        </p:nvSpPr>
        <p:spPr>
          <a:xfrm>
            <a:off x="1135710" y="3626819"/>
            <a:ext cx="7664351" cy="169069"/>
          </a:xfrm>
          <a:prstGeom prst="rect">
            <a:avLst/>
          </a:prstGeom>
          <a:noFill/>
          <a:ln/>
        </p:spPr>
        <p:txBody>
          <a:bodyPr wrap="none" lIns="0" tIns="0" rIns="0" bIns="0" rtlCol="0" anchor="t"/>
          <a:lstStyle/>
          <a:p>
            <a:pPr>
              <a:lnSpc>
                <a:spcPts val="1313"/>
              </a:lnSpc>
            </a:pPr>
            <a:r>
              <a:rPr lang="en-US" sz="1250" dirty="0">
                <a:solidFill>
                  <a:srgbClr val="403C4E"/>
                </a:solidFill>
                <a:latin typeface="Open Sans" pitchFamily="34" charset="0"/>
                <a:ea typeface="Open Sans" pitchFamily="34" charset="-122"/>
                <a:cs typeface="Open Sans" pitchFamily="34" charset="-120"/>
              </a:rPr>
              <a:t>HourlySkyConditions is split into two variables: </a:t>
            </a:r>
            <a:r>
              <a:rPr lang="en-US" sz="1250" b="1" dirty="0">
                <a:solidFill>
                  <a:srgbClr val="403C4E"/>
                </a:solidFill>
                <a:latin typeface="Open Sans" pitchFamily="34" charset="0"/>
                <a:ea typeface="Open Sans" pitchFamily="34" charset="-122"/>
                <a:cs typeface="Open Sans" pitchFamily="34" charset="-120"/>
              </a:rPr>
              <a:t>CloudHeight</a:t>
            </a:r>
            <a:r>
              <a:rPr lang="en-US" sz="1250" dirty="0">
                <a:solidFill>
                  <a:srgbClr val="403C4E"/>
                </a:solidFill>
                <a:latin typeface="Open Sans" pitchFamily="34" charset="0"/>
                <a:ea typeface="Open Sans" pitchFamily="34" charset="-122"/>
                <a:cs typeface="Open Sans" pitchFamily="34" charset="-120"/>
              </a:rPr>
              <a:t> (numeric) and </a:t>
            </a:r>
            <a:r>
              <a:rPr lang="en-US" sz="1250" b="1" dirty="0">
                <a:solidFill>
                  <a:srgbClr val="403C4E"/>
                </a:solidFill>
                <a:latin typeface="Open Sans" pitchFamily="34" charset="0"/>
                <a:ea typeface="Open Sans" pitchFamily="34" charset="-122"/>
                <a:cs typeface="Open Sans" pitchFamily="34" charset="-120"/>
              </a:rPr>
              <a:t>SkyCondition</a:t>
            </a:r>
            <a:r>
              <a:rPr lang="en-US" sz="1250" dirty="0">
                <a:solidFill>
                  <a:srgbClr val="403C4E"/>
                </a:solidFill>
                <a:latin typeface="Open Sans" pitchFamily="34" charset="0"/>
                <a:ea typeface="Open Sans" pitchFamily="34" charset="-122"/>
                <a:cs typeface="Open Sans" pitchFamily="34" charset="-120"/>
              </a:rPr>
              <a:t> (categorical).</a:t>
            </a:r>
            <a:endParaRPr lang="en-US" sz="1250" dirty="0"/>
          </a:p>
        </p:txBody>
      </p:sp>
      <p:sp>
        <p:nvSpPr>
          <p:cNvPr id="20" name="Shape 17"/>
          <p:cNvSpPr/>
          <p:nvPr/>
        </p:nvSpPr>
        <p:spPr>
          <a:xfrm>
            <a:off x="633003" y="4094881"/>
            <a:ext cx="369913" cy="14288"/>
          </a:xfrm>
          <a:prstGeom prst="roundRect">
            <a:avLst>
              <a:gd name="adj" fmla="val 310717"/>
            </a:avLst>
          </a:prstGeom>
          <a:solidFill>
            <a:srgbClr val="E5BEB2"/>
          </a:solidFill>
          <a:ln/>
        </p:spPr>
      </p:sp>
      <p:sp>
        <p:nvSpPr>
          <p:cNvPr id="21" name="Shape 18"/>
          <p:cNvSpPr/>
          <p:nvPr/>
        </p:nvSpPr>
        <p:spPr>
          <a:xfrm>
            <a:off x="409538" y="3983186"/>
            <a:ext cx="237753" cy="237753"/>
          </a:xfrm>
          <a:prstGeom prst="roundRect">
            <a:avLst>
              <a:gd name="adj" fmla="val 18672"/>
            </a:avLst>
          </a:prstGeom>
          <a:solidFill>
            <a:srgbClr val="FFD8CC"/>
          </a:solidFill>
          <a:ln w="7620">
            <a:solidFill>
              <a:srgbClr val="E5BEB2"/>
            </a:solidFill>
            <a:prstDash val="solid"/>
          </a:ln>
        </p:spPr>
      </p:sp>
      <p:sp>
        <p:nvSpPr>
          <p:cNvPr id="22" name="Text 19"/>
          <p:cNvSpPr/>
          <p:nvPr/>
        </p:nvSpPr>
        <p:spPr>
          <a:xfrm>
            <a:off x="475989" y="4022774"/>
            <a:ext cx="104775" cy="158576"/>
          </a:xfrm>
          <a:prstGeom prst="rect">
            <a:avLst/>
          </a:prstGeom>
          <a:noFill/>
          <a:ln/>
        </p:spPr>
        <p:txBody>
          <a:bodyPr wrap="none" lIns="0" tIns="0" rIns="0" bIns="0" rtlCol="0" anchor="t"/>
          <a:lstStyle/>
          <a:p>
            <a:pPr algn="ctr">
              <a:lnSpc>
                <a:spcPts val="1219"/>
              </a:lnSpc>
            </a:pPr>
            <a:r>
              <a:rPr lang="en-US" sz="1219" b="1" dirty="0">
                <a:solidFill>
                  <a:srgbClr val="403C4E"/>
                </a:solidFill>
                <a:latin typeface="Merriweather Bold" pitchFamily="34" charset="0"/>
                <a:ea typeface="Merriweather Bold" pitchFamily="34" charset="-122"/>
                <a:cs typeface="Merriweather Bold" pitchFamily="34" charset="-120"/>
              </a:rPr>
              <a:t>4</a:t>
            </a:r>
            <a:endParaRPr lang="en-US" sz="1219" dirty="0"/>
          </a:p>
        </p:txBody>
      </p:sp>
      <p:sp>
        <p:nvSpPr>
          <p:cNvPr id="23" name="Text 20"/>
          <p:cNvSpPr/>
          <p:nvPr/>
        </p:nvSpPr>
        <p:spPr>
          <a:xfrm>
            <a:off x="1109737" y="4008981"/>
            <a:ext cx="1321222" cy="165199"/>
          </a:xfrm>
          <a:prstGeom prst="rect">
            <a:avLst/>
          </a:prstGeom>
          <a:noFill/>
          <a:ln/>
        </p:spPr>
        <p:txBody>
          <a:bodyPr wrap="none" lIns="0" tIns="0" rIns="0" bIns="0" rtlCol="0" anchor="t"/>
          <a:lstStyle/>
          <a:p>
            <a:pPr>
              <a:lnSpc>
                <a:spcPts val="1281"/>
              </a:lnSpc>
            </a:pPr>
            <a:r>
              <a:rPr lang="en-US" sz="1500" b="1" dirty="0">
                <a:solidFill>
                  <a:srgbClr val="403C4E"/>
                </a:solidFill>
                <a:latin typeface="Merriweather Bold" pitchFamily="34" charset="0"/>
                <a:ea typeface="Merriweather Bold" pitchFamily="34" charset="-122"/>
                <a:cs typeface="Merriweather Bold" pitchFamily="34" charset="-120"/>
              </a:rPr>
              <a:t>Wind Direction</a:t>
            </a:r>
            <a:endParaRPr lang="en-US" sz="1500" dirty="0"/>
          </a:p>
        </p:txBody>
      </p:sp>
      <p:sp>
        <p:nvSpPr>
          <p:cNvPr id="24" name="Text 21"/>
          <p:cNvSpPr/>
          <p:nvPr/>
        </p:nvSpPr>
        <p:spPr>
          <a:xfrm>
            <a:off x="1135710" y="4315514"/>
            <a:ext cx="7664351" cy="169069"/>
          </a:xfrm>
          <a:prstGeom prst="rect">
            <a:avLst/>
          </a:prstGeom>
          <a:noFill/>
          <a:ln/>
        </p:spPr>
        <p:txBody>
          <a:bodyPr wrap="none" lIns="0" tIns="0" rIns="0" bIns="0" rtlCol="0" anchor="t"/>
          <a:lstStyle/>
          <a:p>
            <a:pPr>
              <a:lnSpc>
                <a:spcPts val="1313"/>
              </a:lnSpc>
            </a:pPr>
            <a:r>
              <a:rPr lang="en-US" sz="1250" dirty="0">
                <a:solidFill>
                  <a:srgbClr val="403C4E"/>
                </a:solidFill>
                <a:latin typeface="Open Sans" pitchFamily="34" charset="0"/>
                <a:ea typeface="Open Sans" pitchFamily="34" charset="-122"/>
                <a:cs typeface="Open Sans" pitchFamily="34" charset="-120"/>
              </a:rPr>
              <a:t>Apply</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b="1" dirty="0">
                <a:solidFill>
                  <a:srgbClr val="403C4E"/>
                </a:solidFill>
                <a:latin typeface="Open Sans" pitchFamily="34" charset="0"/>
                <a:ea typeface="Open Sans" pitchFamily="34" charset="-122"/>
                <a:cs typeface="Open Sans" pitchFamily="34" charset="-120"/>
              </a:rPr>
              <a:t>sin</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and</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b="1" dirty="0">
                <a:solidFill>
                  <a:srgbClr val="403C4E"/>
                </a:solidFill>
                <a:latin typeface="Open Sans" pitchFamily="34" charset="0"/>
                <a:ea typeface="Open Sans" pitchFamily="34" charset="-122"/>
                <a:cs typeface="Open Sans" pitchFamily="34" charset="-120"/>
              </a:rPr>
              <a:t>cos</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transform</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to</a:t>
            </a:r>
            <a:r>
              <a:rPr lang="zh-CN" altLang="en-US" sz="1250" dirty="0">
                <a:solidFill>
                  <a:srgbClr val="403C4E"/>
                </a:solidFill>
                <a:latin typeface="Open Sans" pitchFamily="34" charset="0"/>
                <a:ea typeface="Open Sans" pitchFamily="34" charset="-122"/>
                <a:cs typeface="Open Sans" pitchFamily="34" charset="-120"/>
              </a:rPr>
              <a:t> </a:t>
            </a:r>
            <a:r>
              <a:rPr lang="en-US" sz="1250" dirty="0">
                <a:solidFill>
                  <a:srgbClr val="403C4E"/>
                </a:solidFill>
                <a:latin typeface="Open Sans" pitchFamily="34" charset="0"/>
                <a:ea typeface="Open Sans" pitchFamily="34" charset="-122"/>
                <a:cs typeface="Open Sans" pitchFamily="34" charset="-120"/>
              </a:rPr>
              <a:t>Wind</a:t>
            </a:r>
            <a:r>
              <a:rPr lang="zh-CN" altLang="en-US" sz="1250" dirty="0">
                <a:solidFill>
                  <a:srgbClr val="403C4E"/>
                </a:solidFill>
                <a:latin typeface="Open Sans" pitchFamily="34" charset="0"/>
                <a:ea typeface="Open Sans" pitchFamily="34" charset="-122"/>
                <a:cs typeface="Open Sans" pitchFamily="34" charset="-120"/>
              </a:rPr>
              <a:t> </a:t>
            </a:r>
            <a:r>
              <a:rPr lang="en-US" sz="1250" dirty="0">
                <a:solidFill>
                  <a:srgbClr val="403C4E"/>
                </a:solidFill>
                <a:latin typeface="Open Sans" pitchFamily="34" charset="0"/>
                <a:ea typeface="Open Sans" pitchFamily="34" charset="-122"/>
                <a:cs typeface="Open Sans" pitchFamily="34" charset="-120"/>
              </a:rPr>
              <a:t>Direction to capture its periodic nature.</a:t>
            </a:r>
            <a:endParaRPr lang="en-US" sz="1250" dirty="0"/>
          </a:p>
        </p:txBody>
      </p:sp>
      <p:sp>
        <p:nvSpPr>
          <p:cNvPr id="26" name="文本框 25">
            <a:extLst>
              <a:ext uri="{FF2B5EF4-FFF2-40B4-BE49-F238E27FC236}">
                <a16:creationId xmlns:a16="http://schemas.microsoft.com/office/drawing/2014/main" id="{33F62ED5-33CF-264E-E606-BAC21927B431}"/>
              </a:ext>
            </a:extLst>
          </p:cNvPr>
          <p:cNvSpPr txBox="1"/>
          <p:nvPr/>
        </p:nvSpPr>
        <p:spPr>
          <a:xfrm>
            <a:off x="369912" y="4635058"/>
            <a:ext cx="8915664" cy="323165"/>
          </a:xfrm>
          <a:prstGeom prst="rect">
            <a:avLst/>
          </a:prstGeom>
          <a:noFill/>
        </p:spPr>
        <p:txBody>
          <a:bodyPr wrap="square">
            <a:spAutoFit/>
          </a:bodyPr>
          <a:lstStyle/>
          <a:p>
            <a:pPr algn="l"/>
            <a:r>
              <a:rPr lang="en-US" altLang="zh-CN" sz="1500" b="1" dirty="0">
                <a:solidFill>
                  <a:srgbClr val="403C4E"/>
                </a:solidFill>
                <a:latin typeface="Merriweather Bold" pitchFamily="34" charset="0"/>
                <a:ea typeface="Merriweather Bold" pitchFamily="34" charset="-122"/>
              </a:rPr>
              <a:t>Imputation</a:t>
            </a:r>
            <a:r>
              <a:rPr lang="en-US" altLang="zh-CN" sz="1250" dirty="0">
                <a:solidFill>
                  <a:srgbClr val="333333"/>
                </a:solidFill>
                <a:latin typeface="PingFangSC-Regular" panose="020B0400000000000000" pitchFamily="34" charset="-122"/>
                <a:ea typeface="PingFangSC-Regular" panose="020B0400000000000000" pitchFamily="34" charset="-122"/>
              </a:rPr>
              <a:t>: For missing values, impute with the values based on the same Origin, Month, and Day</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Of</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Month.</a:t>
            </a:r>
          </a:p>
        </p:txBody>
      </p:sp>
      <p:sp>
        <p:nvSpPr>
          <p:cNvPr id="27" name="燕尾形 26">
            <a:extLst>
              <a:ext uri="{FF2B5EF4-FFF2-40B4-BE49-F238E27FC236}">
                <a16:creationId xmlns:a16="http://schemas.microsoft.com/office/drawing/2014/main" id="{DE137A5C-258F-879E-6F60-751E67752FA1}"/>
              </a:ext>
            </a:extLst>
          </p:cNvPr>
          <p:cNvSpPr/>
          <p:nvPr/>
        </p:nvSpPr>
        <p:spPr>
          <a:xfrm>
            <a:off x="125730" y="4668002"/>
            <a:ext cx="228600" cy="213994"/>
          </a:xfrm>
          <a:prstGeom prst="chevron">
            <a:avLst/>
          </a:prstGeom>
          <a:solidFill>
            <a:srgbClr val="FFD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75">
              <a:solidFill>
                <a:schemeClr val="tx1"/>
              </a:solidFill>
            </a:endParaRPr>
          </a:p>
        </p:txBody>
      </p:sp>
    </p:spTree>
    <p:extLst>
      <p:ext uri="{BB962C8B-B14F-4D97-AF65-F5344CB8AC3E}">
        <p14:creationId xmlns:p14="http://schemas.microsoft.com/office/powerpoint/2010/main" val="298116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0" descr="preencoded.png">
            <a:extLst>
              <a:ext uri="{FF2B5EF4-FFF2-40B4-BE49-F238E27FC236}">
                <a16:creationId xmlns:a16="http://schemas.microsoft.com/office/drawing/2014/main" id="{F7390C9B-C338-E4F8-87AA-B2C612ECC0B7}"/>
              </a:ext>
            </a:extLst>
          </p:cNvPr>
          <p:cNvPicPr>
            <a:picLocks noChangeAspect="1"/>
          </p:cNvPicPr>
          <p:nvPr/>
        </p:nvPicPr>
        <p:blipFill rotWithShape="1">
          <a:blip r:embed="rId3"/>
          <a:srcRect b="26432"/>
          <a:stretch/>
        </p:blipFill>
        <p:spPr>
          <a:xfrm>
            <a:off x="0" y="2673"/>
            <a:ext cx="9144000" cy="683774"/>
          </a:xfrm>
          <a:prstGeom prst="rect">
            <a:avLst/>
          </a:prstGeom>
        </p:spPr>
      </p:pic>
      <p:sp>
        <p:nvSpPr>
          <p:cNvPr id="2" name="Text 0"/>
          <p:cNvSpPr/>
          <p:nvPr/>
        </p:nvSpPr>
        <p:spPr>
          <a:xfrm>
            <a:off x="313238" y="99001"/>
            <a:ext cx="9390832" cy="885974"/>
          </a:xfrm>
          <a:prstGeom prst="rect">
            <a:avLst/>
          </a:prstGeom>
          <a:noFill/>
          <a:ln/>
        </p:spPr>
        <p:txBody>
          <a:bodyPr wrap="square" lIns="0" tIns="0" rIns="0" bIns="0" rtlCol="0" anchor="t"/>
          <a:lstStyle/>
          <a:p>
            <a:pPr>
              <a:lnSpc>
                <a:spcPts val="3469"/>
              </a:lnSpc>
            </a:pPr>
            <a:r>
              <a:rPr lang="en-US" sz="2250" b="1" dirty="0">
                <a:solidFill>
                  <a:srgbClr val="403C4E"/>
                </a:solidFill>
                <a:latin typeface="Merriweather Bold" pitchFamily="34" charset="0"/>
                <a:ea typeface="Merriweather Bold" pitchFamily="34" charset="-122"/>
                <a:cs typeface="Merriweather Bold" pitchFamily="34" charset="-120"/>
              </a:rPr>
              <a:t>Dimensionality Reduction and Feature Selection</a:t>
            </a:r>
            <a:endParaRPr lang="en-US" sz="2250" dirty="0"/>
          </a:p>
        </p:txBody>
      </p:sp>
      <p:sp>
        <p:nvSpPr>
          <p:cNvPr id="3" name="Text 1"/>
          <p:cNvSpPr/>
          <p:nvPr/>
        </p:nvSpPr>
        <p:spPr>
          <a:xfrm>
            <a:off x="370389" y="767808"/>
            <a:ext cx="3243188" cy="221456"/>
          </a:xfrm>
          <a:prstGeom prst="rect">
            <a:avLst/>
          </a:prstGeom>
          <a:noFill/>
          <a:ln/>
        </p:spPr>
        <p:txBody>
          <a:bodyPr wrap="none" lIns="0" tIns="0" rIns="0" bIns="0" rtlCol="0" anchor="t"/>
          <a:lstStyle/>
          <a:p>
            <a:pPr marL="214313" indent="-214313">
              <a:lnSpc>
                <a:spcPts val="1719"/>
              </a:lnSpc>
              <a:buFont typeface="Wingdings" pitchFamily="2" charset="2"/>
              <a:buChar char="n"/>
            </a:pPr>
            <a:r>
              <a:rPr lang="en-US" sz="1500" b="1" dirty="0">
                <a:solidFill>
                  <a:srgbClr val="403C4E"/>
                </a:solidFill>
                <a:latin typeface="Merriweather Bold" pitchFamily="34" charset="0"/>
                <a:ea typeface="Merriweather Bold" pitchFamily="34" charset="-122"/>
                <a:cs typeface="Merriweather Bold" pitchFamily="34" charset="-120"/>
              </a:rPr>
              <a:t>Principal Component Analysis (PCA)</a:t>
            </a:r>
            <a:endParaRPr lang="en-US" sz="1500" dirty="0"/>
          </a:p>
        </p:txBody>
      </p:sp>
      <p:sp>
        <p:nvSpPr>
          <p:cNvPr id="5" name="Text 3"/>
          <p:cNvSpPr/>
          <p:nvPr/>
        </p:nvSpPr>
        <p:spPr>
          <a:xfrm>
            <a:off x="451887" y="4513596"/>
            <a:ext cx="1772022" cy="221456"/>
          </a:xfrm>
          <a:prstGeom prst="rect">
            <a:avLst/>
          </a:prstGeom>
          <a:noFill/>
          <a:ln/>
        </p:spPr>
        <p:txBody>
          <a:bodyPr wrap="none" lIns="0" tIns="0" rIns="0" bIns="0" rtlCol="0" anchor="t"/>
          <a:lstStyle/>
          <a:p>
            <a:pPr marL="214313" indent="-214313">
              <a:lnSpc>
                <a:spcPts val="1719"/>
              </a:lnSpc>
              <a:buFont typeface="Wingdings" pitchFamily="2" charset="2"/>
              <a:buChar char="n"/>
            </a:pPr>
            <a:r>
              <a:rPr lang="en-US" sz="1500" b="1" dirty="0">
                <a:solidFill>
                  <a:srgbClr val="403C4E"/>
                </a:solidFill>
                <a:latin typeface="Merriweather Bold" pitchFamily="34" charset="0"/>
                <a:ea typeface="Merriweather Bold" pitchFamily="34" charset="-122"/>
                <a:cs typeface="Merriweather Bold" pitchFamily="34" charset="-120"/>
              </a:rPr>
              <a:t>Feature Selection</a:t>
            </a:r>
            <a:r>
              <a:rPr lang="en-US" altLang="zh-CN" sz="1500" b="1" dirty="0">
                <a:solidFill>
                  <a:srgbClr val="403C4E"/>
                </a:solidFill>
                <a:latin typeface="Merriweather Bold" pitchFamily="34" charset="0"/>
                <a:ea typeface="Merriweather Bold" pitchFamily="34" charset="-122"/>
                <a:cs typeface="Merriweather Bold" pitchFamily="34" charset="-120"/>
              </a:rPr>
              <a:t>:</a:t>
            </a:r>
            <a:r>
              <a:rPr lang="zh-CN" altLang="en-US" sz="1500" b="1" dirty="0">
                <a:solidFill>
                  <a:srgbClr val="403C4E"/>
                </a:solidFill>
                <a:latin typeface="Merriweather Bold" pitchFamily="34" charset="0"/>
                <a:ea typeface="Merriweather Bold" pitchFamily="34" charset="-122"/>
                <a:cs typeface="Merriweather Bold" pitchFamily="34" charset="-120"/>
              </a:rPr>
              <a:t> </a:t>
            </a:r>
            <a:r>
              <a:rPr lang="en-US" altLang="zh-CN" sz="1500" b="1" dirty="0">
                <a:solidFill>
                  <a:srgbClr val="403C4E"/>
                </a:solidFill>
                <a:latin typeface="Merriweather Bold" pitchFamily="34" charset="0"/>
                <a:ea typeface="Merriweather Bold" pitchFamily="34" charset="-122"/>
                <a:cs typeface="Merriweather Bold" pitchFamily="34" charset="-120"/>
              </a:rPr>
              <a:t>Exclude</a:t>
            </a:r>
            <a:r>
              <a:rPr lang="zh-CN" altLang="en-US" sz="1500" b="1" dirty="0">
                <a:solidFill>
                  <a:srgbClr val="403C4E"/>
                </a:solidFill>
                <a:latin typeface="Merriweather Bold" pitchFamily="34" charset="0"/>
                <a:ea typeface="Merriweather Bold" pitchFamily="34" charset="-122"/>
                <a:cs typeface="Merriweather Bold" pitchFamily="34" charset="-120"/>
              </a:rPr>
              <a:t> </a:t>
            </a:r>
            <a:r>
              <a:rPr lang="en-US" altLang="zh-CN" sz="1500" b="1" dirty="0">
                <a:solidFill>
                  <a:srgbClr val="403C4E"/>
                </a:solidFill>
                <a:latin typeface="Merriweather Bold" pitchFamily="34" charset="0"/>
                <a:ea typeface="Merriweather Bold" pitchFamily="34" charset="-122"/>
                <a:cs typeface="Merriweather Bold" pitchFamily="34" charset="-120"/>
              </a:rPr>
              <a:t>sparse</a:t>
            </a:r>
            <a:r>
              <a:rPr lang="zh-CN" altLang="en-US" sz="1500" b="1" dirty="0">
                <a:solidFill>
                  <a:srgbClr val="403C4E"/>
                </a:solidFill>
                <a:latin typeface="Merriweather Bold" pitchFamily="34" charset="0"/>
                <a:ea typeface="Merriweather Bold" pitchFamily="34" charset="-122"/>
                <a:cs typeface="Merriweather Bold" pitchFamily="34" charset="-120"/>
              </a:rPr>
              <a:t> </a:t>
            </a:r>
            <a:r>
              <a:rPr lang="en-US" altLang="zh-CN" sz="1500" b="1" dirty="0">
                <a:solidFill>
                  <a:srgbClr val="403C4E"/>
                </a:solidFill>
                <a:latin typeface="Merriweather Bold" pitchFamily="34" charset="0"/>
                <a:ea typeface="Merriweather Bold" pitchFamily="34" charset="-122"/>
                <a:cs typeface="Merriweather Bold" pitchFamily="34" charset="-120"/>
              </a:rPr>
              <a:t>features</a:t>
            </a:r>
            <a:endParaRPr lang="en-US" sz="1500" dirty="0"/>
          </a:p>
        </p:txBody>
      </p:sp>
      <p:sp>
        <p:nvSpPr>
          <p:cNvPr id="6" name="Text 4"/>
          <p:cNvSpPr/>
          <p:nvPr/>
        </p:nvSpPr>
        <p:spPr>
          <a:xfrm>
            <a:off x="668372" y="4820093"/>
            <a:ext cx="7978825" cy="1134071"/>
          </a:xfrm>
          <a:prstGeom prst="rect">
            <a:avLst/>
          </a:prstGeom>
          <a:noFill/>
          <a:ln/>
        </p:spPr>
        <p:txBody>
          <a:bodyPr wrap="square" lIns="0" tIns="0" rIns="0" bIns="0" rtlCol="0" anchor="t"/>
          <a:lstStyle/>
          <a:p>
            <a:pPr>
              <a:lnSpc>
                <a:spcPts val="1781"/>
              </a:lnSpc>
            </a:pPr>
            <a:r>
              <a:rPr lang="en-US" sz="1250" dirty="0">
                <a:solidFill>
                  <a:srgbClr val="403C4E"/>
                </a:solidFill>
                <a:latin typeface="Merriweather Bold" pitchFamily="34" charset="0"/>
                <a:ea typeface="Merriweather Bold" pitchFamily="34" charset="-122"/>
              </a:rPr>
              <a:t>Sparse features</a:t>
            </a:r>
            <a:r>
              <a:rPr lang="en-US" altLang="zh-CN" sz="1250" dirty="0">
                <a:solidFill>
                  <a:srgbClr val="403C4E"/>
                </a:solidFill>
                <a:latin typeface="Merriweather Bold" pitchFamily="34" charset="0"/>
                <a:ea typeface="Merriweather Bold" pitchFamily="34" charset="-122"/>
              </a:rPr>
              <a:t>:</a:t>
            </a:r>
            <a:r>
              <a:rPr lang="zh-CN" altLang="en-US" sz="1250" dirty="0">
                <a:solidFill>
                  <a:srgbClr val="403C4E"/>
                </a:solidFill>
                <a:latin typeface="Merriweather Bold" pitchFamily="34" charset="0"/>
                <a:ea typeface="Merriweather Bold" pitchFamily="34" charset="-122"/>
              </a:rPr>
              <a:t> </a:t>
            </a:r>
            <a:r>
              <a:rPr lang="en-US" altLang="zh-CN" sz="1250" dirty="0">
                <a:solidFill>
                  <a:srgbClr val="403C4E"/>
                </a:solidFill>
                <a:latin typeface="Merriweather Bold" pitchFamily="34" charset="0"/>
                <a:ea typeface="Merriweather Bold" pitchFamily="34" charset="-122"/>
              </a:rPr>
              <a:t>V</a:t>
            </a:r>
            <a:r>
              <a:rPr lang="en-US" sz="1250" dirty="0">
                <a:solidFill>
                  <a:srgbClr val="403C4E"/>
                </a:solidFill>
                <a:latin typeface="Merriweather Bold" pitchFamily="34" charset="0"/>
                <a:ea typeface="Merriweather Bold" pitchFamily="34" charset="-122"/>
              </a:rPr>
              <a:t>ariables where the proportion of non-zero values is less than 5%</a:t>
            </a:r>
            <a:r>
              <a:rPr lang="en-US" altLang="zh-CN" sz="1250" dirty="0">
                <a:solidFill>
                  <a:srgbClr val="403C4E"/>
                </a:solidFill>
                <a:latin typeface="Merriweather Bold" pitchFamily="34" charset="0"/>
                <a:ea typeface="Merriweather Bold" pitchFamily="34" charset="-122"/>
              </a:rPr>
              <a:t>.</a:t>
            </a:r>
            <a:endParaRPr lang="en-US" sz="1250" dirty="0">
              <a:solidFill>
                <a:srgbClr val="403C4E"/>
              </a:solidFill>
              <a:latin typeface="Merriweather Bold" pitchFamily="34" charset="0"/>
              <a:ea typeface="Merriweather Bold" pitchFamily="34" charset="-122"/>
            </a:endParaRPr>
          </a:p>
        </p:txBody>
      </p:sp>
      <p:sp>
        <p:nvSpPr>
          <p:cNvPr id="8" name="文本框 7">
            <a:extLst>
              <a:ext uri="{FF2B5EF4-FFF2-40B4-BE49-F238E27FC236}">
                <a16:creationId xmlns:a16="http://schemas.microsoft.com/office/drawing/2014/main" id="{E54EBBB8-51F0-E51B-49BE-65299C709B61}"/>
              </a:ext>
            </a:extLst>
          </p:cNvPr>
          <p:cNvSpPr txBox="1"/>
          <p:nvPr/>
        </p:nvSpPr>
        <p:spPr>
          <a:xfrm>
            <a:off x="403190" y="1044868"/>
            <a:ext cx="8151764" cy="350545"/>
          </a:xfrm>
          <a:prstGeom prst="rect">
            <a:avLst/>
          </a:prstGeom>
          <a:noFill/>
        </p:spPr>
        <p:txBody>
          <a:bodyPr wrap="square">
            <a:spAutoFit/>
          </a:bodyPr>
          <a:lstStyle/>
          <a:p>
            <a:pPr marL="178594" indent="-178594">
              <a:lnSpc>
                <a:spcPct val="150000"/>
              </a:lnSpc>
              <a:buFont typeface="Arial" panose="020B0604020202020204" pitchFamily="34" charset="0"/>
              <a:buChar char="•"/>
            </a:pPr>
            <a:r>
              <a:rPr lang="en-US" altLang="zh-CN" sz="1250" dirty="0">
                <a:solidFill>
                  <a:srgbClr val="002060"/>
                </a:solidFill>
                <a:latin typeface="Merriweather Bold" pitchFamily="34" charset="0"/>
                <a:ea typeface="Merriweather Bold" pitchFamily="34" charset="-122"/>
              </a:rPr>
              <a:t>Hourly Altimeter</a:t>
            </a:r>
            <a:r>
              <a:rPr lang="zh-CN" altLang="en-US" sz="1250" dirty="0">
                <a:solidFill>
                  <a:srgbClr val="002060"/>
                </a:solidFill>
                <a:latin typeface="Merriweather Bold" pitchFamily="34" charset="0"/>
                <a:ea typeface="Merriweather Bold" pitchFamily="34" charset="-122"/>
              </a:rPr>
              <a:t> </a:t>
            </a:r>
            <a:r>
              <a:rPr lang="en-US" altLang="zh-CN" sz="1250" dirty="0">
                <a:solidFill>
                  <a:srgbClr val="002060"/>
                </a:solidFill>
                <a:latin typeface="Merriweather Bold" pitchFamily="34" charset="0"/>
                <a:ea typeface="Merriweather Bold" pitchFamily="34" charset="-122"/>
              </a:rPr>
              <a:t>Setting:</a:t>
            </a:r>
            <a:endParaRPr lang="zh-CN" altLang="en-US" sz="1250" dirty="0">
              <a:solidFill>
                <a:srgbClr val="002060"/>
              </a:solidFill>
              <a:latin typeface="Merriweather Bold" pitchFamily="34" charset="0"/>
              <a:ea typeface="Merriweather Bold" pitchFamily="34" charset="-122"/>
            </a:endParaRPr>
          </a:p>
        </p:txBody>
      </p:sp>
      <p:sp>
        <p:nvSpPr>
          <p:cNvPr id="19" name="文本框 18">
            <a:extLst>
              <a:ext uri="{FF2B5EF4-FFF2-40B4-BE49-F238E27FC236}">
                <a16:creationId xmlns:a16="http://schemas.microsoft.com/office/drawing/2014/main" id="{B3470BD2-88D4-07EF-CD34-58568194FD9B}"/>
              </a:ext>
            </a:extLst>
          </p:cNvPr>
          <p:cNvSpPr txBox="1"/>
          <p:nvPr/>
        </p:nvSpPr>
        <p:spPr>
          <a:xfrm>
            <a:off x="403190" y="2112683"/>
            <a:ext cx="8151764" cy="350545"/>
          </a:xfrm>
          <a:prstGeom prst="rect">
            <a:avLst/>
          </a:prstGeom>
          <a:noFill/>
        </p:spPr>
        <p:txBody>
          <a:bodyPr wrap="square">
            <a:spAutoFit/>
          </a:bodyPr>
          <a:lstStyle/>
          <a:p>
            <a:pPr marL="178594" indent="-178594">
              <a:lnSpc>
                <a:spcPct val="150000"/>
              </a:lnSpc>
              <a:buFont typeface="Arial" panose="020B0604020202020204" pitchFamily="34" charset="0"/>
              <a:buChar char="•"/>
            </a:pPr>
            <a:r>
              <a:rPr lang="en-US" altLang="zh-CN" sz="1250" dirty="0">
                <a:solidFill>
                  <a:srgbClr val="002060"/>
                </a:solidFill>
                <a:latin typeface="Merriweather Bold" pitchFamily="34" charset="0"/>
                <a:ea typeface="Merriweather Bold" pitchFamily="34" charset="-122"/>
              </a:rPr>
              <a:t>Humidity, Visibility, and Cloud</a:t>
            </a:r>
            <a:r>
              <a:rPr lang="zh-CN" altLang="en-US" sz="1250" dirty="0">
                <a:solidFill>
                  <a:srgbClr val="002060"/>
                </a:solidFill>
                <a:latin typeface="Merriweather Bold" pitchFamily="34" charset="0"/>
                <a:ea typeface="Merriweather Bold" pitchFamily="34" charset="-122"/>
              </a:rPr>
              <a:t> </a:t>
            </a:r>
            <a:r>
              <a:rPr lang="en-US" altLang="zh-CN" sz="1250" dirty="0">
                <a:solidFill>
                  <a:srgbClr val="002060"/>
                </a:solidFill>
                <a:latin typeface="Merriweather Bold" pitchFamily="34" charset="0"/>
                <a:ea typeface="Merriweather Bold" pitchFamily="34" charset="-122"/>
              </a:rPr>
              <a:t>Height:</a:t>
            </a:r>
            <a:endParaRPr lang="zh-CN" altLang="en-US" sz="1250" dirty="0">
              <a:solidFill>
                <a:srgbClr val="002060"/>
              </a:solidFill>
              <a:latin typeface="Merriweather Bold" pitchFamily="34" charset="0"/>
              <a:ea typeface="Merriweather Bold" pitchFamily="34" charset="-122"/>
            </a:endParaRPr>
          </a:p>
        </p:txBody>
      </p:sp>
      <p:pic>
        <p:nvPicPr>
          <p:cNvPr id="21" name="图片 20">
            <a:extLst>
              <a:ext uri="{FF2B5EF4-FFF2-40B4-BE49-F238E27FC236}">
                <a16:creationId xmlns:a16="http://schemas.microsoft.com/office/drawing/2014/main" id="{3F01BFAE-A60C-A58D-BC5B-D4020F783883}"/>
              </a:ext>
            </a:extLst>
          </p:cNvPr>
          <p:cNvPicPr>
            <a:picLocks noChangeAspect="1"/>
          </p:cNvPicPr>
          <p:nvPr/>
        </p:nvPicPr>
        <p:blipFill>
          <a:blip r:embed="rId4"/>
          <a:stretch>
            <a:fillRect/>
          </a:stretch>
        </p:blipFill>
        <p:spPr>
          <a:xfrm>
            <a:off x="451887" y="1433811"/>
            <a:ext cx="7471181" cy="646362"/>
          </a:xfrm>
          <a:prstGeom prst="rect">
            <a:avLst/>
          </a:prstGeom>
        </p:spPr>
      </p:pic>
      <p:pic>
        <p:nvPicPr>
          <p:cNvPr id="23" name="图片 22">
            <a:extLst>
              <a:ext uri="{FF2B5EF4-FFF2-40B4-BE49-F238E27FC236}">
                <a16:creationId xmlns:a16="http://schemas.microsoft.com/office/drawing/2014/main" id="{7205EF92-E6E5-330F-D39B-12239E6DA9A8}"/>
              </a:ext>
            </a:extLst>
          </p:cNvPr>
          <p:cNvPicPr>
            <a:picLocks noChangeAspect="1"/>
          </p:cNvPicPr>
          <p:nvPr/>
        </p:nvPicPr>
        <p:blipFill>
          <a:blip r:embed="rId5"/>
          <a:stretch>
            <a:fillRect/>
          </a:stretch>
        </p:blipFill>
        <p:spPr>
          <a:xfrm>
            <a:off x="857251" y="2459812"/>
            <a:ext cx="7697703" cy="873138"/>
          </a:xfrm>
          <a:prstGeom prst="rect">
            <a:avLst/>
          </a:prstGeom>
        </p:spPr>
      </p:pic>
      <p:pic>
        <p:nvPicPr>
          <p:cNvPr id="25" name="图片 24">
            <a:extLst>
              <a:ext uri="{FF2B5EF4-FFF2-40B4-BE49-F238E27FC236}">
                <a16:creationId xmlns:a16="http://schemas.microsoft.com/office/drawing/2014/main" id="{AF4732D2-3904-A5E8-0757-2FDE7BD21D3C}"/>
              </a:ext>
            </a:extLst>
          </p:cNvPr>
          <p:cNvPicPr>
            <a:picLocks noChangeAspect="1"/>
          </p:cNvPicPr>
          <p:nvPr/>
        </p:nvPicPr>
        <p:blipFill>
          <a:blip r:embed="rId6"/>
          <a:stretch>
            <a:fillRect/>
          </a:stretch>
        </p:blipFill>
        <p:spPr>
          <a:xfrm>
            <a:off x="857245" y="3220164"/>
            <a:ext cx="7697709" cy="873138"/>
          </a:xfrm>
          <a:prstGeom prst="rect">
            <a:avLst/>
          </a:prstGeom>
        </p:spPr>
      </p:pic>
      <p:sp>
        <p:nvSpPr>
          <p:cNvPr id="28" name="Text 3">
            <a:extLst>
              <a:ext uri="{FF2B5EF4-FFF2-40B4-BE49-F238E27FC236}">
                <a16:creationId xmlns:a16="http://schemas.microsoft.com/office/drawing/2014/main" id="{094CB252-03CF-FF3F-7A47-79460EC342C6}"/>
              </a:ext>
            </a:extLst>
          </p:cNvPr>
          <p:cNvSpPr/>
          <p:nvPr/>
        </p:nvSpPr>
        <p:spPr>
          <a:xfrm>
            <a:off x="455697" y="4171388"/>
            <a:ext cx="1772022" cy="221456"/>
          </a:xfrm>
          <a:prstGeom prst="rect">
            <a:avLst/>
          </a:prstGeom>
          <a:noFill/>
          <a:ln/>
        </p:spPr>
        <p:txBody>
          <a:bodyPr wrap="none" lIns="0" tIns="0" rIns="0" bIns="0" rtlCol="0" anchor="t"/>
          <a:lstStyle/>
          <a:p>
            <a:pPr marL="214313" indent="-214313">
              <a:lnSpc>
                <a:spcPts val="1719"/>
              </a:lnSpc>
              <a:buFont typeface="Wingdings" pitchFamily="2" charset="2"/>
              <a:buChar char="n"/>
            </a:pPr>
            <a:r>
              <a:rPr lang="en-US" altLang="zh-CN" sz="1500" b="1" dirty="0">
                <a:solidFill>
                  <a:srgbClr val="403C4E"/>
                </a:solidFill>
                <a:latin typeface="Merriweather Bold" pitchFamily="34" charset="0"/>
                <a:ea typeface="Merriweather Bold" pitchFamily="34" charset="-122"/>
              </a:rPr>
              <a:t>One</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hot</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encoded</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for</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categorical</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variables</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and</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drop</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the</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first</a:t>
            </a:r>
            <a:r>
              <a:rPr lang="zh-CN" altLang="en-US" sz="1500" b="1" dirty="0">
                <a:solidFill>
                  <a:srgbClr val="403C4E"/>
                </a:solidFill>
                <a:latin typeface="Merriweather Bold" pitchFamily="34" charset="0"/>
                <a:ea typeface="Merriweather Bold" pitchFamily="34" charset="-122"/>
              </a:rPr>
              <a:t> </a:t>
            </a:r>
            <a:r>
              <a:rPr lang="en-US" altLang="zh-CN" sz="1500" b="1" dirty="0">
                <a:solidFill>
                  <a:srgbClr val="403C4E"/>
                </a:solidFill>
                <a:latin typeface="Merriweather Bold" pitchFamily="34" charset="0"/>
                <a:ea typeface="Merriweather Bold" pitchFamily="34" charset="-122"/>
              </a:rPr>
              <a:t>column</a:t>
            </a:r>
            <a:endParaRPr lang="en-US" sz="1500" b="1" dirty="0">
              <a:solidFill>
                <a:srgbClr val="403C4E"/>
              </a:solidFill>
              <a:latin typeface="Merriweather Bold" pitchFamily="34" charset="0"/>
              <a:ea typeface="Merriweather Bold"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l="12210" b="-101"/>
          <a:stretch/>
        </p:blipFill>
        <p:spPr>
          <a:xfrm>
            <a:off x="0" y="-434518"/>
            <a:ext cx="9144000" cy="1842418"/>
          </a:xfrm>
          <a:prstGeom prst="rect">
            <a:avLst/>
          </a:prstGeom>
        </p:spPr>
      </p:pic>
      <p:sp>
        <p:nvSpPr>
          <p:cNvPr id="3" name="Text 0"/>
          <p:cNvSpPr/>
          <p:nvPr/>
        </p:nvSpPr>
        <p:spPr>
          <a:xfrm>
            <a:off x="452437" y="1525534"/>
            <a:ext cx="3231654" cy="403919"/>
          </a:xfrm>
          <a:prstGeom prst="rect">
            <a:avLst/>
          </a:prstGeom>
          <a:noFill/>
          <a:ln/>
        </p:spPr>
        <p:txBody>
          <a:bodyPr wrap="none" lIns="0" tIns="0" rIns="0" bIns="0" rtlCol="0" anchor="t"/>
          <a:lstStyle/>
          <a:p>
            <a:pPr>
              <a:lnSpc>
                <a:spcPts val="3156"/>
              </a:lnSpc>
            </a:pPr>
            <a:r>
              <a:rPr lang="en-US" sz="2531" b="1" dirty="0">
                <a:solidFill>
                  <a:srgbClr val="403C4E"/>
                </a:solidFill>
                <a:latin typeface="Merriweather Bold" pitchFamily="34" charset="0"/>
                <a:ea typeface="Merriweather Bold" pitchFamily="34" charset="-122"/>
                <a:cs typeface="Merriweather Bold" pitchFamily="34" charset="-120"/>
              </a:rPr>
              <a:t>Feature Importance</a:t>
            </a:r>
            <a:endParaRPr lang="en-US" sz="2531" dirty="0"/>
          </a:p>
        </p:txBody>
      </p:sp>
      <p:grpSp>
        <p:nvGrpSpPr>
          <p:cNvPr id="21" name="组合 20">
            <a:extLst>
              <a:ext uri="{FF2B5EF4-FFF2-40B4-BE49-F238E27FC236}">
                <a16:creationId xmlns:a16="http://schemas.microsoft.com/office/drawing/2014/main" id="{0FCB86E0-4A0E-370A-B495-24CFF7181768}"/>
              </a:ext>
            </a:extLst>
          </p:cNvPr>
          <p:cNvGrpSpPr/>
          <p:nvPr/>
        </p:nvGrpSpPr>
        <p:grpSpPr>
          <a:xfrm>
            <a:off x="452438" y="2074396"/>
            <a:ext cx="2035894" cy="290810"/>
            <a:chOff x="723900" y="4013978"/>
            <a:chExt cx="3257431" cy="465296"/>
          </a:xfrm>
        </p:grpSpPr>
        <p:sp>
          <p:nvSpPr>
            <p:cNvPr id="4" name="Shape 1"/>
            <p:cNvSpPr/>
            <p:nvPr/>
          </p:nvSpPr>
          <p:spPr>
            <a:xfrm>
              <a:off x="723900" y="4013978"/>
              <a:ext cx="465296" cy="465296"/>
            </a:xfrm>
            <a:prstGeom prst="roundRect">
              <a:avLst>
                <a:gd name="adj" fmla="val 18670"/>
              </a:avLst>
            </a:prstGeom>
            <a:solidFill>
              <a:srgbClr val="FFD8CC"/>
            </a:solidFill>
            <a:ln w="7620">
              <a:solidFill>
                <a:srgbClr val="E5BEB2"/>
              </a:solidFill>
              <a:prstDash val="solid"/>
            </a:ln>
          </p:spPr>
        </p:sp>
        <p:sp>
          <p:nvSpPr>
            <p:cNvPr id="5" name="Text 2"/>
            <p:cNvSpPr/>
            <p:nvPr/>
          </p:nvSpPr>
          <p:spPr>
            <a:xfrm>
              <a:off x="885468" y="4091488"/>
              <a:ext cx="142161" cy="310277"/>
            </a:xfrm>
            <a:prstGeom prst="rect">
              <a:avLst/>
            </a:prstGeom>
            <a:noFill/>
            <a:ln/>
          </p:spPr>
          <p:txBody>
            <a:bodyPr wrap="none" lIns="0" tIns="0" rIns="0" bIns="0" rtlCol="0" anchor="t"/>
            <a:lstStyle/>
            <a:p>
              <a:pPr algn="ctr">
                <a:lnSpc>
                  <a:spcPts val="1500"/>
                </a:lnSpc>
              </a:pPr>
              <a:r>
                <a:rPr lang="en-US" sz="1500" b="1" dirty="0">
                  <a:solidFill>
                    <a:srgbClr val="403C4E"/>
                  </a:solidFill>
                  <a:latin typeface="Merriweather Bold" pitchFamily="34" charset="0"/>
                  <a:ea typeface="Merriweather Bold" pitchFamily="34" charset="-122"/>
                  <a:cs typeface="Merriweather Bold" pitchFamily="34" charset="-120"/>
                </a:rPr>
                <a:t>1</a:t>
              </a:r>
              <a:endParaRPr lang="en-US" sz="1500" dirty="0"/>
            </a:p>
          </p:txBody>
        </p:sp>
        <p:sp>
          <p:nvSpPr>
            <p:cNvPr id="6" name="Text 3"/>
            <p:cNvSpPr/>
            <p:nvPr/>
          </p:nvSpPr>
          <p:spPr>
            <a:xfrm>
              <a:off x="1396008" y="4105418"/>
              <a:ext cx="2585323" cy="323017"/>
            </a:xfrm>
            <a:prstGeom prst="rect">
              <a:avLst/>
            </a:prstGeom>
            <a:noFill/>
            <a:ln/>
          </p:spPr>
          <p:txBody>
            <a:bodyPr wrap="none" lIns="0" tIns="0" rIns="0" bIns="0" rtlCol="0" anchor="t"/>
            <a:lstStyle/>
            <a:p>
              <a:pPr>
                <a:lnSpc>
                  <a:spcPts val="1563"/>
                </a:lnSpc>
              </a:pPr>
              <a:r>
                <a:rPr lang="en-US" sz="1500" b="1" dirty="0">
                  <a:solidFill>
                    <a:srgbClr val="403C4E"/>
                  </a:solidFill>
                  <a:latin typeface="Merriweather Bold" pitchFamily="34" charset="0"/>
                  <a:ea typeface="Merriweather Bold" pitchFamily="34" charset="-122"/>
                  <a:cs typeface="Merriweather Bold" pitchFamily="34" charset="-120"/>
                </a:rPr>
                <a:t>Very Important</a:t>
              </a:r>
              <a:endParaRPr lang="en-US" sz="1500" dirty="0"/>
            </a:p>
          </p:txBody>
        </p:sp>
      </p:grpSp>
      <p:sp>
        <p:nvSpPr>
          <p:cNvPr id="7" name="Text 4"/>
          <p:cNvSpPr/>
          <p:nvPr/>
        </p:nvSpPr>
        <p:spPr>
          <a:xfrm>
            <a:off x="872505" y="2421984"/>
            <a:ext cx="3634904" cy="1107653"/>
          </a:xfrm>
          <a:prstGeom prst="rect">
            <a:avLst/>
          </a:prstGeom>
          <a:noFill/>
          <a:ln/>
        </p:spPr>
        <p:txBody>
          <a:bodyPr wrap="square" lIns="0" tIns="0" rIns="0" bIns="0" rtlCol="0" anchor="t"/>
          <a:lstStyle/>
          <a:p>
            <a:pPr marL="178594" indent="-178594">
              <a:lnSpc>
                <a:spcPts val="1625"/>
              </a:lnSpc>
              <a:buFont typeface="Arial" panose="020B0604020202020204" pitchFamily="34" charset="0"/>
              <a:buChar char="•"/>
            </a:pPr>
            <a:r>
              <a:rPr lang="en-US" altLang="zh-CN" sz="1250" dirty="0">
                <a:solidFill>
                  <a:srgbClr val="403C4E"/>
                </a:solidFill>
                <a:latin typeface="Open Sans" pitchFamily="34" charset="0"/>
                <a:ea typeface="Open Sans" pitchFamily="34" charset="-122"/>
                <a:cs typeface="Open Sans" pitchFamily="34" charset="-120"/>
              </a:rPr>
              <a:t>W</a:t>
            </a:r>
            <a:r>
              <a:rPr lang="en-US" sz="1250" dirty="0">
                <a:solidFill>
                  <a:srgbClr val="403C4E"/>
                </a:solidFill>
                <a:latin typeface="Open Sans" pitchFamily="34" charset="0"/>
                <a:ea typeface="Open Sans" pitchFamily="34" charset="-122"/>
                <a:cs typeface="Open Sans" pitchFamily="34" charset="-120"/>
              </a:rPr>
              <a:t>eather type of both airports</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Operating airline</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Sky condition of both airports</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Visibility of both airports</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Year</a:t>
            </a:r>
            <a:endParaRPr lang="en-US" sz="1250" dirty="0"/>
          </a:p>
        </p:txBody>
      </p:sp>
      <p:grpSp>
        <p:nvGrpSpPr>
          <p:cNvPr id="22" name="组合 21">
            <a:extLst>
              <a:ext uri="{FF2B5EF4-FFF2-40B4-BE49-F238E27FC236}">
                <a16:creationId xmlns:a16="http://schemas.microsoft.com/office/drawing/2014/main" id="{EF9ECAC3-0CC1-B619-5D6C-422985B2345E}"/>
              </a:ext>
            </a:extLst>
          </p:cNvPr>
          <p:cNvGrpSpPr/>
          <p:nvPr/>
        </p:nvGrpSpPr>
        <p:grpSpPr>
          <a:xfrm>
            <a:off x="4766553" y="2134664"/>
            <a:ext cx="2226915" cy="290810"/>
            <a:chOff x="7418665" y="4343162"/>
            <a:chExt cx="3563064" cy="465296"/>
          </a:xfrm>
        </p:grpSpPr>
        <p:sp>
          <p:nvSpPr>
            <p:cNvPr id="8" name="Shape 5"/>
            <p:cNvSpPr/>
            <p:nvPr/>
          </p:nvSpPr>
          <p:spPr>
            <a:xfrm>
              <a:off x="7418665" y="4343162"/>
              <a:ext cx="465296" cy="465296"/>
            </a:xfrm>
            <a:prstGeom prst="roundRect">
              <a:avLst>
                <a:gd name="adj" fmla="val 18670"/>
              </a:avLst>
            </a:prstGeom>
            <a:solidFill>
              <a:srgbClr val="FFD8CC"/>
            </a:solidFill>
            <a:ln w="7620">
              <a:solidFill>
                <a:srgbClr val="E5BEB2"/>
              </a:solidFill>
              <a:prstDash val="solid"/>
            </a:ln>
          </p:spPr>
        </p:sp>
        <p:sp>
          <p:nvSpPr>
            <p:cNvPr id="9" name="Text 6"/>
            <p:cNvSpPr/>
            <p:nvPr/>
          </p:nvSpPr>
          <p:spPr>
            <a:xfrm>
              <a:off x="7557373" y="4420672"/>
              <a:ext cx="187762" cy="310277"/>
            </a:xfrm>
            <a:prstGeom prst="rect">
              <a:avLst/>
            </a:prstGeom>
            <a:noFill/>
            <a:ln/>
          </p:spPr>
          <p:txBody>
            <a:bodyPr wrap="none" lIns="0" tIns="0" rIns="0" bIns="0" rtlCol="0" anchor="t"/>
            <a:lstStyle/>
            <a:p>
              <a:pPr algn="ctr">
                <a:lnSpc>
                  <a:spcPts val="1500"/>
                </a:lnSpc>
              </a:pPr>
              <a:r>
                <a:rPr lang="en-US" sz="1500" b="1" dirty="0">
                  <a:solidFill>
                    <a:srgbClr val="403C4E"/>
                  </a:solidFill>
                  <a:latin typeface="Merriweather Bold" pitchFamily="34" charset="0"/>
                  <a:ea typeface="Merriweather Bold" pitchFamily="34" charset="-122"/>
                  <a:cs typeface="Merriweather Bold" pitchFamily="34" charset="-120"/>
                </a:rPr>
                <a:t>2</a:t>
              </a:r>
              <a:endParaRPr lang="en-US" sz="1500" dirty="0"/>
            </a:p>
          </p:txBody>
        </p:sp>
        <p:sp>
          <p:nvSpPr>
            <p:cNvPr id="10" name="Text 7"/>
            <p:cNvSpPr/>
            <p:nvPr/>
          </p:nvSpPr>
          <p:spPr>
            <a:xfrm>
              <a:off x="8090772" y="4416696"/>
              <a:ext cx="2890957" cy="323017"/>
            </a:xfrm>
            <a:prstGeom prst="rect">
              <a:avLst/>
            </a:prstGeom>
            <a:noFill/>
            <a:ln/>
          </p:spPr>
          <p:txBody>
            <a:bodyPr wrap="none" lIns="0" tIns="0" rIns="0" bIns="0" rtlCol="0" anchor="t"/>
            <a:lstStyle/>
            <a:p>
              <a:pPr>
                <a:lnSpc>
                  <a:spcPts val="1563"/>
                </a:lnSpc>
              </a:pPr>
              <a:r>
                <a:rPr lang="en-US" sz="1500" b="1" dirty="0">
                  <a:solidFill>
                    <a:srgbClr val="403C4E"/>
                  </a:solidFill>
                  <a:latin typeface="Merriweather Bold" pitchFamily="34" charset="0"/>
                  <a:ea typeface="Merriweather Bold" pitchFamily="34" charset="-122"/>
                  <a:cs typeface="Merriweather Bold" pitchFamily="34" charset="-120"/>
                </a:rPr>
                <a:t>Moderately Important</a:t>
              </a:r>
              <a:endParaRPr lang="en-US" sz="1500" dirty="0"/>
            </a:p>
          </p:txBody>
        </p:sp>
      </p:grpSp>
      <p:sp>
        <p:nvSpPr>
          <p:cNvPr id="11" name="Text 8"/>
          <p:cNvSpPr/>
          <p:nvPr/>
        </p:nvSpPr>
        <p:spPr>
          <a:xfrm>
            <a:off x="5186621" y="2549345"/>
            <a:ext cx="3634904" cy="704797"/>
          </a:xfrm>
          <a:prstGeom prst="rect">
            <a:avLst/>
          </a:prstGeom>
          <a:noFill/>
          <a:ln/>
        </p:spPr>
        <p:txBody>
          <a:bodyPr wrap="square" lIns="0" tIns="0" rIns="0" bIns="0" rtlCol="0" anchor="t"/>
          <a:lstStyle/>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Wind direction of both airports</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Month</a:t>
            </a:r>
          </a:p>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Precipitation of both airports</a:t>
            </a:r>
            <a:endParaRPr lang="en-US" sz="1250" dirty="0"/>
          </a:p>
        </p:txBody>
      </p:sp>
      <p:grpSp>
        <p:nvGrpSpPr>
          <p:cNvPr id="24" name="组合 23">
            <a:extLst>
              <a:ext uri="{FF2B5EF4-FFF2-40B4-BE49-F238E27FC236}">
                <a16:creationId xmlns:a16="http://schemas.microsoft.com/office/drawing/2014/main" id="{95FEECAC-DEF8-13BA-27FF-E8A5A487C4C6}"/>
              </a:ext>
            </a:extLst>
          </p:cNvPr>
          <p:cNvGrpSpPr/>
          <p:nvPr/>
        </p:nvGrpSpPr>
        <p:grpSpPr>
          <a:xfrm>
            <a:off x="452438" y="3591773"/>
            <a:ext cx="2035894" cy="290810"/>
            <a:chOff x="723900" y="5746837"/>
            <a:chExt cx="3257431" cy="465296"/>
          </a:xfrm>
        </p:grpSpPr>
        <p:sp>
          <p:nvSpPr>
            <p:cNvPr id="12" name="Shape 9"/>
            <p:cNvSpPr/>
            <p:nvPr/>
          </p:nvSpPr>
          <p:spPr>
            <a:xfrm>
              <a:off x="723900" y="5746837"/>
              <a:ext cx="465296" cy="465296"/>
            </a:xfrm>
            <a:prstGeom prst="roundRect">
              <a:avLst>
                <a:gd name="adj" fmla="val 18670"/>
              </a:avLst>
            </a:prstGeom>
            <a:solidFill>
              <a:srgbClr val="FFD8CC"/>
            </a:solidFill>
            <a:ln w="7620">
              <a:solidFill>
                <a:srgbClr val="E5BEB2"/>
              </a:solidFill>
              <a:prstDash val="solid"/>
            </a:ln>
          </p:spPr>
        </p:sp>
        <p:sp>
          <p:nvSpPr>
            <p:cNvPr id="13" name="Text 10"/>
            <p:cNvSpPr/>
            <p:nvPr/>
          </p:nvSpPr>
          <p:spPr>
            <a:xfrm>
              <a:off x="868680" y="5824347"/>
              <a:ext cx="175617" cy="310277"/>
            </a:xfrm>
            <a:prstGeom prst="rect">
              <a:avLst/>
            </a:prstGeom>
            <a:noFill/>
            <a:ln/>
          </p:spPr>
          <p:txBody>
            <a:bodyPr wrap="none" lIns="0" tIns="0" rIns="0" bIns="0" rtlCol="0" anchor="t"/>
            <a:lstStyle/>
            <a:p>
              <a:pPr algn="ctr">
                <a:lnSpc>
                  <a:spcPts val="1500"/>
                </a:lnSpc>
              </a:pPr>
              <a:r>
                <a:rPr lang="en-US" sz="1500" b="1" dirty="0">
                  <a:solidFill>
                    <a:srgbClr val="403C4E"/>
                  </a:solidFill>
                  <a:latin typeface="Merriweather Bold" pitchFamily="34" charset="0"/>
                  <a:ea typeface="Merriweather Bold" pitchFamily="34" charset="-122"/>
                  <a:cs typeface="Merriweather Bold" pitchFamily="34" charset="-120"/>
                </a:rPr>
                <a:t>3</a:t>
              </a:r>
              <a:endParaRPr lang="en-US" sz="1500" dirty="0"/>
            </a:p>
          </p:txBody>
        </p:sp>
        <p:sp>
          <p:nvSpPr>
            <p:cNvPr id="14" name="Text 11"/>
            <p:cNvSpPr/>
            <p:nvPr/>
          </p:nvSpPr>
          <p:spPr>
            <a:xfrm>
              <a:off x="1396008" y="5819989"/>
              <a:ext cx="2585323" cy="323017"/>
            </a:xfrm>
            <a:prstGeom prst="rect">
              <a:avLst/>
            </a:prstGeom>
            <a:noFill/>
            <a:ln/>
          </p:spPr>
          <p:txBody>
            <a:bodyPr wrap="none" lIns="0" tIns="0" rIns="0" bIns="0" rtlCol="0" anchor="t"/>
            <a:lstStyle/>
            <a:p>
              <a:pPr>
                <a:lnSpc>
                  <a:spcPts val="1563"/>
                </a:lnSpc>
              </a:pPr>
              <a:r>
                <a:rPr lang="en-US" sz="1500" b="1" dirty="0">
                  <a:solidFill>
                    <a:srgbClr val="403C4E"/>
                  </a:solidFill>
                  <a:latin typeface="Merriweather Bold" pitchFamily="34" charset="0"/>
                  <a:ea typeface="Merriweather Bold" pitchFamily="34" charset="-122"/>
                  <a:cs typeface="Merriweather Bold" pitchFamily="34" charset="-120"/>
                </a:rPr>
                <a:t>Less Important</a:t>
              </a:r>
              <a:endParaRPr lang="en-US" sz="1500" dirty="0"/>
            </a:p>
          </p:txBody>
        </p:sp>
      </p:grpSp>
      <p:sp>
        <p:nvSpPr>
          <p:cNvPr id="15" name="Text 12"/>
          <p:cNvSpPr/>
          <p:nvPr/>
        </p:nvSpPr>
        <p:spPr>
          <a:xfrm>
            <a:off x="857086" y="3987878"/>
            <a:ext cx="4199647" cy="883682"/>
          </a:xfrm>
          <a:prstGeom prst="rect">
            <a:avLst/>
          </a:prstGeom>
          <a:noFill/>
          <a:ln/>
        </p:spPr>
        <p:txBody>
          <a:bodyPr wrap="square" lIns="0" tIns="0" rIns="0" bIns="0" rtlCol="0" anchor="t"/>
          <a:lstStyle/>
          <a:p>
            <a:pPr marL="178594" indent="-178594">
              <a:lnSpc>
                <a:spcPts val="1625"/>
              </a:lnSpc>
              <a:buFont typeface="Arial" panose="020B0604020202020204" pitchFamily="34" charset="0"/>
              <a:buChar char="•"/>
            </a:pPr>
            <a:r>
              <a:rPr lang="en-US" sz="1250" dirty="0">
                <a:solidFill>
                  <a:srgbClr val="403C4E"/>
                </a:solidFill>
                <a:latin typeface="Open Sans" pitchFamily="34" charset="0"/>
                <a:ea typeface="Open Sans" pitchFamily="34" charset="-122"/>
                <a:cs typeface="Open Sans" pitchFamily="34" charset="-120"/>
              </a:rPr>
              <a:t>Origin</a:t>
            </a:r>
            <a:r>
              <a:rPr lang="en-US" altLang="zh-CN" sz="1250" dirty="0">
                <a:solidFill>
                  <a:srgbClr val="403C4E"/>
                </a:solidFill>
                <a:latin typeface="Open Sans" pitchFamily="34" charset="0"/>
                <a:ea typeface="Open Sans" pitchFamily="34" charset="-122"/>
                <a:cs typeface="Open Sans" pitchFamily="34" charset="-120"/>
              </a:rPr>
              <a:t>,</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D</a:t>
            </a:r>
            <a:r>
              <a:rPr lang="en-US" sz="1250" dirty="0">
                <a:solidFill>
                  <a:srgbClr val="403C4E"/>
                </a:solidFill>
                <a:latin typeface="Open Sans" pitchFamily="34" charset="0"/>
                <a:ea typeface="Open Sans" pitchFamily="34" charset="-122"/>
                <a:cs typeface="Open Sans" pitchFamily="34" charset="-120"/>
              </a:rPr>
              <a:t>estination</a:t>
            </a:r>
          </a:p>
          <a:p>
            <a:pPr marL="178594" indent="-178594">
              <a:lnSpc>
                <a:spcPts val="1625"/>
              </a:lnSpc>
              <a:buFont typeface="Arial" panose="020B0604020202020204" pitchFamily="34" charset="0"/>
              <a:buChar char="•"/>
            </a:pPr>
            <a:r>
              <a:rPr lang="en-US" sz="1250" dirty="0" err="1">
                <a:solidFill>
                  <a:srgbClr val="403C4E"/>
                </a:solidFill>
                <a:latin typeface="Open Sans" pitchFamily="34" charset="0"/>
                <a:ea typeface="Open Sans" pitchFamily="34" charset="-122"/>
                <a:cs typeface="Open Sans" pitchFamily="34" charset="-120"/>
              </a:rPr>
              <a:t>CRSDepTime_CST_hour</a:t>
            </a:r>
            <a:r>
              <a:rPr 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D</a:t>
            </a:r>
            <a:r>
              <a:rPr lang="en-US" sz="1250" dirty="0">
                <a:solidFill>
                  <a:srgbClr val="403C4E"/>
                </a:solidFill>
                <a:latin typeface="Open Sans" pitchFamily="34" charset="0"/>
                <a:ea typeface="Open Sans" pitchFamily="34" charset="-122"/>
                <a:cs typeface="Open Sans" pitchFamily="34" charset="-120"/>
              </a:rPr>
              <a:t>ay of week, </a:t>
            </a:r>
            <a:r>
              <a:rPr lang="en-US" altLang="zh-CN" sz="1250" dirty="0">
                <a:solidFill>
                  <a:srgbClr val="403C4E"/>
                </a:solidFill>
                <a:latin typeface="Open Sans" pitchFamily="34" charset="0"/>
                <a:ea typeface="Open Sans" pitchFamily="34" charset="-122"/>
                <a:cs typeface="Open Sans" pitchFamily="34" charset="-120"/>
              </a:rPr>
              <a:t>D</a:t>
            </a:r>
            <a:r>
              <a:rPr lang="en-US" sz="1250" dirty="0">
                <a:solidFill>
                  <a:srgbClr val="403C4E"/>
                </a:solidFill>
                <a:latin typeface="Open Sans" pitchFamily="34" charset="0"/>
                <a:ea typeface="Open Sans" pitchFamily="34" charset="-122"/>
                <a:cs typeface="Open Sans" pitchFamily="34" charset="-120"/>
              </a:rPr>
              <a:t>ay of month</a:t>
            </a:r>
          </a:p>
          <a:p>
            <a:pPr marL="178594" indent="-178594">
              <a:lnSpc>
                <a:spcPts val="1625"/>
              </a:lnSpc>
              <a:buFont typeface="Arial" panose="020B0604020202020204" pitchFamily="34" charset="0"/>
              <a:buChar char="•"/>
            </a:pPr>
            <a:r>
              <a:rPr lang="en-US" altLang="zh-CN" sz="1250" dirty="0">
                <a:solidFill>
                  <a:srgbClr val="403C4E"/>
                </a:solidFill>
                <a:latin typeface="Open Sans" pitchFamily="34" charset="0"/>
                <a:ea typeface="Open Sans" pitchFamily="34" charset="-122"/>
                <a:cs typeface="Open Sans" pitchFamily="34" charset="-120"/>
              </a:rPr>
              <a:t>A</a:t>
            </a:r>
            <a:r>
              <a:rPr lang="en-US" sz="1250" dirty="0">
                <a:solidFill>
                  <a:srgbClr val="403C4E"/>
                </a:solidFill>
                <a:latin typeface="Open Sans" pitchFamily="34" charset="0"/>
                <a:ea typeface="Open Sans" pitchFamily="34" charset="-122"/>
                <a:cs typeface="Open Sans" pitchFamily="34" charset="-120"/>
              </a:rPr>
              <a:t>ltimeter setting</a:t>
            </a:r>
          </a:p>
          <a:p>
            <a:pPr marL="178594" indent="-178594">
              <a:lnSpc>
                <a:spcPts val="1625"/>
              </a:lnSpc>
              <a:buFont typeface="Arial" panose="020B0604020202020204" pitchFamily="34" charset="0"/>
              <a:buChar char="•"/>
            </a:pPr>
            <a:r>
              <a:rPr lang="en-US" altLang="zh-CN" sz="1250" dirty="0">
                <a:solidFill>
                  <a:srgbClr val="403C4E"/>
                </a:solidFill>
                <a:latin typeface="Open Sans" pitchFamily="34" charset="0"/>
                <a:ea typeface="Open Sans" pitchFamily="34" charset="-122"/>
                <a:cs typeface="Open Sans" pitchFamily="34" charset="-120"/>
              </a:rPr>
              <a:t>D</a:t>
            </a:r>
            <a:r>
              <a:rPr lang="en-US" sz="1250" dirty="0">
                <a:solidFill>
                  <a:srgbClr val="403C4E"/>
                </a:solidFill>
                <a:latin typeface="Open Sans" pitchFamily="34" charset="0"/>
                <a:ea typeface="Open Sans" pitchFamily="34" charset="-122"/>
                <a:cs typeface="Open Sans" pitchFamily="34" charset="-120"/>
              </a:rPr>
              <a:t>ry bulb temperature of destination</a:t>
            </a:r>
            <a:endParaRPr lang="en-US" sz="1250" dirty="0"/>
          </a:p>
        </p:txBody>
      </p:sp>
      <p:sp>
        <p:nvSpPr>
          <p:cNvPr id="16" name="Shape 13"/>
          <p:cNvSpPr/>
          <p:nvPr/>
        </p:nvSpPr>
        <p:spPr>
          <a:xfrm>
            <a:off x="4766553" y="3627622"/>
            <a:ext cx="290810" cy="290810"/>
          </a:xfrm>
          <a:prstGeom prst="roundRect">
            <a:avLst>
              <a:gd name="adj" fmla="val 18670"/>
            </a:avLst>
          </a:prstGeom>
          <a:solidFill>
            <a:srgbClr val="FFD8CC"/>
          </a:solidFill>
          <a:ln w="7620">
            <a:solidFill>
              <a:srgbClr val="E5BEB2"/>
            </a:solidFill>
            <a:prstDash val="solid"/>
          </a:ln>
        </p:spPr>
      </p:sp>
      <p:sp>
        <p:nvSpPr>
          <p:cNvPr id="17" name="Text 14"/>
          <p:cNvSpPr/>
          <p:nvPr/>
        </p:nvSpPr>
        <p:spPr>
          <a:xfrm>
            <a:off x="4847888" y="3676066"/>
            <a:ext cx="128141" cy="193923"/>
          </a:xfrm>
          <a:prstGeom prst="rect">
            <a:avLst/>
          </a:prstGeom>
          <a:noFill/>
          <a:ln/>
        </p:spPr>
        <p:txBody>
          <a:bodyPr wrap="none" lIns="0" tIns="0" rIns="0" bIns="0" rtlCol="0" anchor="t"/>
          <a:lstStyle/>
          <a:p>
            <a:pPr algn="ctr">
              <a:lnSpc>
                <a:spcPts val="1500"/>
              </a:lnSpc>
            </a:pPr>
            <a:r>
              <a:rPr lang="en-US" sz="1500" b="1" dirty="0">
                <a:solidFill>
                  <a:srgbClr val="403C4E"/>
                </a:solidFill>
                <a:latin typeface="Merriweather Bold" pitchFamily="34" charset="0"/>
                <a:ea typeface="Merriweather Bold" pitchFamily="34" charset="-122"/>
                <a:cs typeface="Merriweather Bold" pitchFamily="34" charset="-120"/>
              </a:rPr>
              <a:t>4</a:t>
            </a:r>
            <a:endParaRPr lang="en-US" sz="1500" dirty="0"/>
          </a:p>
        </p:txBody>
      </p:sp>
      <p:sp>
        <p:nvSpPr>
          <p:cNvPr id="18" name="Text 15"/>
          <p:cNvSpPr/>
          <p:nvPr/>
        </p:nvSpPr>
        <p:spPr>
          <a:xfrm>
            <a:off x="5186621" y="3673342"/>
            <a:ext cx="1615827" cy="201886"/>
          </a:xfrm>
          <a:prstGeom prst="rect">
            <a:avLst/>
          </a:prstGeom>
          <a:noFill/>
          <a:ln/>
        </p:spPr>
        <p:txBody>
          <a:bodyPr wrap="none" lIns="0" tIns="0" rIns="0" bIns="0" rtlCol="0" anchor="t"/>
          <a:lstStyle/>
          <a:p>
            <a:pPr>
              <a:lnSpc>
                <a:spcPts val="1563"/>
              </a:lnSpc>
            </a:pPr>
            <a:r>
              <a:rPr lang="en-US" sz="1500" b="1" dirty="0">
                <a:solidFill>
                  <a:srgbClr val="403C4E"/>
                </a:solidFill>
                <a:latin typeface="Merriweather Bold" pitchFamily="34" charset="0"/>
                <a:ea typeface="Merriweather Bold" pitchFamily="34" charset="-122"/>
                <a:cs typeface="Merriweather Bold" pitchFamily="34" charset="-120"/>
              </a:rPr>
              <a:t>Not Important</a:t>
            </a:r>
            <a:endParaRPr lang="en-US" sz="1500" dirty="0"/>
          </a:p>
        </p:txBody>
      </p:sp>
      <p:sp>
        <p:nvSpPr>
          <p:cNvPr id="19" name="Text 16"/>
          <p:cNvSpPr/>
          <p:nvPr/>
        </p:nvSpPr>
        <p:spPr>
          <a:xfrm>
            <a:off x="5186621" y="4009917"/>
            <a:ext cx="3634904" cy="703182"/>
          </a:xfrm>
          <a:prstGeom prst="rect">
            <a:avLst/>
          </a:prstGeom>
          <a:noFill/>
          <a:ln/>
        </p:spPr>
        <p:txBody>
          <a:bodyPr wrap="square" lIns="0" tIns="0" rIns="0" bIns="0" rtlCol="0" anchor="t"/>
          <a:lstStyle/>
          <a:p>
            <a:pPr marL="178594" indent="-178594">
              <a:lnSpc>
                <a:spcPts val="1625"/>
              </a:lnSpc>
              <a:buFont typeface="Arial" panose="020B0604020202020204" pitchFamily="34" charset="0"/>
              <a:buChar char="•"/>
            </a:pPr>
            <a:r>
              <a:rPr lang="en-US" sz="1250" dirty="0" err="1">
                <a:solidFill>
                  <a:srgbClr val="403C4E"/>
                </a:solidFill>
                <a:latin typeface="Open Sans" pitchFamily="34" charset="0"/>
                <a:ea typeface="Open Sans" pitchFamily="34" charset="-122"/>
                <a:cs typeface="Open Sans" pitchFamily="34" charset="-120"/>
              </a:rPr>
              <a:t>CRSElapsedTime</a:t>
            </a:r>
            <a:endParaRPr lang="en-US" sz="1250" dirty="0">
              <a:solidFill>
                <a:srgbClr val="403C4E"/>
              </a:solidFill>
              <a:latin typeface="Open Sans" pitchFamily="34" charset="0"/>
              <a:ea typeface="Open Sans" pitchFamily="34" charset="-122"/>
              <a:cs typeface="Open Sans" pitchFamily="34" charset="-120"/>
            </a:endParaRPr>
          </a:p>
          <a:p>
            <a:pPr marL="178594" indent="-178594">
              <a:lnSpc>
                <a:spcPts val="1625"/>
              </a:lnSpc>
              <a:buFont typeface="Arial" panose="020B0604020202020204" pitchFamily="34" charset="0"/>
              <a:buChar char="•"/>
            </a:pPr>
            <a:r>
              <a:rPr lang="en-US" sz="1250" dirty="0" err="1">
                <a:solidFill>
                  <a:srgbClr val="403C4E"/>
                </a:solidFill>
                <a:latin typeface="Open Sans" pitchFamily="34" charset="0"/>
                <a:ea typeface="Open Sans" pitchFamily="34" charset="-122"/>
                <a:cs typeface="Open Sans" pitchFamily="34" charset="-120"/>
              </a:rPr>
              <a:t>CRSDepTime_CST_min</a:t>
            </a:r>
            <a:endParaRPr lang="en-US" sz="1250" dirty="0">
              <a:solidFill>
                <a:srgbClr val="403C4E"/>
              </a:solidFill>
              <a:latin typeface="Open Sans" pitchFamily="34" charset="0"/>
              <a:ea typeface="Open Sans" pitchFamily="34" charset="-122"/>
              <a:cs typeface="Open Sans" pitchFamily="34" charset="-120"/>
            </a:endParaRPr>
          </a:p>
          <a:p>
            <a:pPr marL="178594" indent="-178594">
              <a:lnSpc>
                <a:spcPts val="1625"/>
              </a:lnSpc>
              <a:buFont typeface="Arial" panose="020B0604020202020204" pitchFamily="34" charset="0"/>
              <a:buChar char="•"/>
            </a:pPr>
            <a:r>
              <a:rPr lang="en-US" altLang="zh-CN" sz="1250" dirty="0">
                <a:solidFill>
                  <a:srgbClr val="403C4E"/>
                </a:solidFill>
                <a:latin typeface="Open Sans" pitchFamily="34" charset="0"/>
                <a:ea typeface="Open Sans" pitchFamily="34" charset="-122"/>
                <a:cs typeface="Open Sans" pitchFamily="34" charset="-120"/>
              </a:rPr>
              <a:t>Dry bulb temperature of origin</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airports</a:t>
            </a:r>
          </a:p>
          <a:p>
            <a:pPr>
              <a:lnSpc>
                <a:spcPts val="1625"/>
              </a:lnSpc>
            </a:pPr>
            <a:endParaRPr lang="en-US" sz="1250" dirty="0"/>
          </a:p>
        </p:txBody>
      </p:sp>
      <p:sp>
        <p:nvSpPr>
          <p:cNvPr id="20" name="文本框 19">
            <a:extLst>
              <a:ext uri="{FF2B5EF4-FFF2-40B4-BE49-F238E27FC236}">
                <a16:creationId xmlns:a16="http://schemas.microsoft.com/office/drawing/2014/main" id="{1FCDD2ED-077D-7CDB-99EB-7601332049F6}"/>
              </a:ext>
            </a:extLst>
          </p:cNvPr>
          <p:cNvSpPr txBox="1"/>
          <p:nvPr/>
        </p:nvSpPr>
        <p:spPr>
          <a:xfrm>
            <a:off x="3779387" y="1605947"/>
            <a:ext cx="2768707" cy="323165"/>
          </a:xfrm>
          <a:prstGeom prst="rect">
            <a:avLst/>
          </a:prstGeom>
          <a:noFill/>
        </p:spPr>
        <p:txBody>
          <a:bodyPr wrap="none" rtlCol="0">
            <a:spAutoFit/>
          </a:bodyPr>
          <a:lstStyle/>
          <a:p>
            <a:r>
              <a:rPr lang="en-US" altLang="zh-CN" sz="1500" b="1" dirty="0">
                <a:solidFill>
                  <a:srgbClr val="403C4E"/>
                </a:solidFill>
                <a:ea typeface="Merriweather Bold" pitchFamily="34" charset="-122"/>
              </a:rPr>
              <a:t>(</a:t>
            </a:r>
            <a:r>
              <a:rPr lang="zh-CN" altLang="en-US" sz="1500" b="1" dirty="0">
                <a:solidFill>
                  <a:srgbClr val="403C4E"/>
                </a:solidFill>
                <a:ea typeface="Merriweather Bold" pitchFamily="34" charset="-122"/>
              </a:rPr>
              <a:t> </a:t>
            </a:r>
            <a:r>
              <a:rPr lang="en-US" altLang="zh-CN" sz="1500" b="1" dirty="0">
                <a:solidFill>
                  <a:srgbClr val="403C4E"/>
                </a:solidFill>
                <a:ea typeface="Merriweather Bold" pitchFamily="34" charset="-122"/>
              </a:rPr>
              <a:t>Sorted</a:t>
            </a:r>
            <a:r>
              <a:rPr kumimoji="1" lang="zh-CN" altLang="en-US" sz="1500" dirty="0"/>
              <a:t> </a:t>
            </a:r>
            <a:r>
              <a:rPr lang="en-US" altLang="zh-CN" sz="1500" b="1" dirty="0">
                <a:solidFill>
                  <a:srgbClr val="403C4E"/>
                </a:solidFill>
                <a:ea typeface="Merriweather Bold" pitchFamily="34" charset="-122"/>
              </a:rPr>
              <a:t>by</a:t>
            </a:r>
            <a:r>
              <a:rPr kumimoji="1" lang="zh-CN" altLang="en-US" sz="1500" dirty="0"/>
              <a:t> </a:t>
            </a:r>
            <a:r>
              <a:rPr lang="en-US" altLang="zh-CN" sz="1500" b="1" dirty="0">
                <a:solidFill>
                  <a:srgbClr val="403C4E"/>
                </a:solidFill>
                <a:ea typeface="Merriweather Bold" pitchFamily="34" charset="-122"/>
              </a:rPr>
              <a:t>|Odds</a:t>
            </a:r>
            <a:r>
              <a:rPr lang="zh-CN" altLang="en-US" sz="1500" b="1" dirty="0">
                <a:solidFill>
                  <a:srgbClr val="403C4E"/>
                </a:solidFill>
                <a:ea typeface="Merriweather Bold" pitchFamily="34" charset="-122"/>
              </a:rPr>
              <a:t> </a:t>
            </a:r>
            <a:r>
              <a:rPr lang="en-US" altLang="zh-CN" sz="1500" b="1" dirty="0">
                <a:solidFill>
                  <a:srgbClr val="403C4E"/>
                </a:solidFill>
                <a:ea typeface="Merriweather Bold" pitchFamily="34" charset="-122"/>
              </a:rPr>
              <a:t>Ratio|</a:t>
            </a:r>
            <a:r>
              <a:rPr lang="zh-CN" altLang="en-US" sz="1500" b="1" dirty="0">
                <a:solidFill>
                  <a:srgbClr val="403C4E"/>
                </a:solidFill>
                <a:ea typeface="Merriweather Bold" pitchFamily="34" charset="-122"/>
              </a:rPr>
              <a:t> </a:t>
            </a:r>
            <a:r>
              <a:rPr lang="en-US" altLang="zh-CN" sz="1500" b="1" dirty="0">
                <a:solidFill>
                  <a:srgbClr val="403C4E"/>
                </a:solidFill>
                <a:ea typeface="Merriweather Bold" pitchFamily="34" charset="-122"/>
              </a:rPr>
              <a:t>-</a:t>
            </a:r>
            <a:r>
              <a:rPr lang="zh-CN" altLang="en-US" sz="1500" b="1" dirty="0">
                <a:solidFill>
                  <a:srgbClr val="403C4E"/>
                </a:solidFill>
                <a:ea typeface="Merriweather Bold" pitchFamily="34" charset="-122"/>
              </a:rPr>
              <a:t> </a:t>
            </a:r>
            <a:r>
              <a:rPr lang="en-US" altLang="zh-CN" sz="1500" b="1" dirty="0">
                <a:solidFill>
                  <a:srgbClr val="403C4E"/>
                </a:solidFill>
                <a:ea typeface="Merriweather Bold" pitchFamily="34" charset="-122"/>
              </a:rPr>
              <a:t>1</a:t>
            </a:r>
            <a:r>
              <a:rPr lang="zh-CN" altLang="en-US" sz="1500" b="1" dirty="0">
                <a:solidFill>
                  <a:srgbClr val="403C4E"/>
                </a:solidFill>
                <a:ea typeface="Merriweather Bold" pitchFamily="34" charset="-122"/>
              </a:rPr>
              <a:t> </a:t>
            </a:r>
            <a:r>
              <a:rPr lang="en-US" altLang="zh-CN" sz="1500" b="1" dirty="0">
                <a:solidFill>
                  <a:srgbClr val="403C4E"/>
                </a:solidFill>
                <a:ea typeface="Merriweather Bold" pitchFamily="34" charset="-122"/>
              </a:rPr>
              <a:t>)</a:t>
            </a:r>
            <a:endParaRPr lang="zh-CN" altLang="en-US" sz="1500" b="1" dirty="0">
              <a:solidFill>
                <a:srgbClr val="403C4E"/>
              </a:solidFill>
              <a:ea typeface="Merriweather Bold"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C90914AD-A260-F1A3-FD73-A03072D597AB}"/>
              </a:ext>
            </a:extLst>
          </p:cNvPr>
          <p:cNvPicPr>
            <a:picLocks noChangeAspect="1"/>
          </p:cNvPicPr>
          <p:nvPr/>
        </p:nvPicPr>
        <p:blipFill rotWithShape="1">
          <a:blip r:embed="rId3"/>
          <a:srcRect b="26432"/>
          <a:stretch/>
        </p:blipFill>
        <p:spPr>
          <a:xfrm>
            <a:off x="0" y="-8757"/>
            <a:ext cx="9144000" cy="683774"/>
          </a:xfrm>
          <a:prstGeom prst="rect">
            <a:avLst/>
          </a:prstGeom>
        </p:spPr>
      </p:pic>
      <p:sp>
        <p:nvSpPr>
          <p:cNvPr id="3" name="Text 0"/>
          <p:cNvSpPr/>
          <p:nvPr/>
        </p:nvSpPr>
        <p:spPr>
          <a:xfrm>
            <a:off x="404679" y="131475"/>
            <a:ext cx="5596071" cy="885974"/>
          </a:xfrm>
          <a:prstGeom prst="rect">
            <a:avLst/>
          </a:prstGeom>
          <a:noFill/>
          <a:ln/>
        </p:spPr>
        <p:txBody>
          <a:bodyPr wrap="square" lIns="0" tIns="0" rIns="0" bIns="0" rtlCol="0" anchor="t"/>
          <a:lstStyle/>
          <a:p>
            <a:pPr>
              <a:lnSpc>
                <a:spcPts val="3469"/>
              </a:lnSpc>
            </a:pPr>
            <a:r>
              <a:rPr lang="en-US" sz="2250" b="1" dirty="0">
                <a:solidFill>
                  <a:srgbClr val="403C4E"/>
                </a:solidFill>
                <a:latin typeface="Merriweather Bold" pitchFamily="34" charset="0"/>
                <a:ea typeface="Merriweather Bold" pitchFamily="34" charset="-122"/>
                <a:cs typeface="Merriweather Bold" pitchFamily="34" charset="-120"/>
              </a:rPr>
              <a:t>Logistic Model - Explanation</a:t>
            </a:r>
            <a:endParaRPr lang="en-US" sz="2250" dirty="0"/>
          </a:p>
        </p:txBody>
      </p:sp>
      <p:sp>
        <p:nvSpPr>
          <p:cNvPr id="4" name="Text 1"/>
          <p:cNvSpPr/>
          <p:nvPr/>
        </p:nvSpPr>
        <p:spPr>
          <a:xfrm>
            <a:off x="404679" y="757237"/>
            <a:ext cx="8362131" cy="680443"/>
          </a:xfrm>
          <a:prstGeom prst="rect">
            <a:avLst/>
          </a:prstGeom>
          <a:noFill/>
          <a:ln/>
        </p:spPr>
        <p:txBody>
          <a:bodyPr wrap="square" lIns="0" tIns="0" rIns="0" bIns="0" rtlCol="0" anchor="t"/>
          <a:lstStyle/>
          <a:p>
            <a:pPr>
              <a:lnSpc>
                <a:spcPts val="1781"/>
              </a:lnSpc>
            </a:pPr>
            <a:r>
              <a:rPr lang="en-US" sz="1250" dirty="0">
                <a:solidFill>
                  <a:srgbClr val="403C4E"/>
                </a:solidFill>
                <a:latin typeface="Open Sans" pitchFamily="34" charset="0"/>
                <a:ea typeface="Open Sans" pitchFamily="34" charset="-122"/>
                <a:cs typeface="Open Sans" pitchFamily="34" charset="-120"/>
              </a:rPr>
              <a:t>The logistic regression model for flight cancellation prediction is expressed</a:t>
            </a:r>
            <a:r>
              <a:rPr lang="zh-CN" altLang="en-US" sz="1250" dirty="0">
                <a:solidFill>
                  <a:srgbClr val="403C4E"/>
                </a:solidFill>
                <a:latin typeface="Open Sans" pitchFamily="34" charset="0"/>
                <a:ea typeface="Open Sans" pitchFamily="34" charset="-122"/>
                <a:cs typeface="Open Sans" pitchFamily="34" charset="-120"/>
              </a:rPr>
              <a:t> </a:t>
            </a:r>
            <a:r>
              <a:rPr lang="en-US" altLang="zh-CN" sz="1250" dirty="0">
                <a:solidFill>
                  <a:srgbClr val="403C4E"/>
                </a:solidFill>
                <a:latin typeface="Open Sans" pitchFamily="34" charset="0"/>
                <a:ea typeface="Open Sans" pitchFamily="34" charset="-122"/>
                <a:cs typeface="Open Sans" pitchFamily="34" charset="-120"/>
              </a:rPr>
              <a:t>as:</a:t>
            </a:r>
            <a:endParaRPr lang="en-US" sz="1250" dirty="0"/>
          </a:p>
        </p:txBody>
      </p:sp>
      <p:sp>
        <p:nvSpPr>
          <p:cNvPr id="6" name="Text 3"/>
          <p:cNvSpPr/>
          <p:nvPr/>
        </p:nvSpPr>
        <p:spPr>
          <a:xfrm>
            <a:off x="564995" y="4016282"/>
            <a:ext cx="8272411" cy="680443"/>
          </a:xfrm>
          <a:prstGeom prst="rect">
            <a:avLst/>
          </a:prstGeom>
          <a:noFill/>
          <a:ln/>
        </p:spPr>
        <p:txBody>
          <a:bodyPr wrap="square" lIns="0" tIns="0" rIns="0" bIns="0" rtlCol="0" anchor="t"/>
          <a:lstStyle/>
          <a:p>
            <a:pPr marL="178594" indent="-178594">
              <a:lnSpc>
                <a:spcPts val="1781"/>
              </a:lnSpc>
              <a:buSzPct val="100000"/>
              <a:buFont typeface="Wingdings" pitchFamily="2" charset="2"/>
              <a:buChar char="l"/>
            </a:pPr>
            <a:r>
              <a:rPr lang="en-US" sz="1250" dirty="0">
                <a:solidFill>
                  <a:srgbClr val="403C4E"/>
                </a:solidFill>
                <a:latin typeface="Open Sans" pitchFamily="34" charset="0"/>
                <a:ea typeface="Open Sans" pitchFamily="34" charset="-122"/>
                <a:cs typeface="Open Sans" pitchFamily="34" charset="-120"/>
              </a:rPr>
              <a:t>The </a:t>
            </a:r>
            <a:r>
              <a:rPr lang="en-US" sz="1250" b="1" dirty="0">
                <a:solidFill>
                  <a:srgbClr val="403C4E"/>
                </a:solidFill>
                <a:latin typeface="Open Sans" pitchFamily="34" charset="0"/>
                <a:ea typeface="Open Sans" pitchFamily="34" charset="-122"/>
                <a:cs typeface="Open Sans" pitchFamily="34" charset="-120"/>
              </a:rPr>
              <a:t>wind direction </a:t>
            </a:r>
            <a:r>
              <a:rPr lang="en-US" sz="1250" dirty="0">
                <a:solidFill>
                  <a:srgbClr val="403C4E"/>
                </a:solidFill>
                <a:latin typeface="Open Sans" pitchFamily="34" charset="0"/>
                <a:ea typeface="Open Sans" pitchFamily="34" charset="-122"/>
                <a:cs typeface="Open Sans" pitchFamily="34" charset="-120"/>
              </a:rPr>
              <a:t>at the destination airport influences cancellations, with the most significant effect when the wind direction is approximately 45° (</a:t>
            </a:r>
            <a:r>
              <a:rPr lang="en-US" sz="1250" b="1" dirty="0">
                <a:solidFill>
                  <a:srgbClr val="403C4E"/>
                </a:solidFill>
                <a:latin typeface="Open Sans" pitchFamily="34" charset="0"/>
                <a:ea typeface="Open Sans" pitchFamily="34" charset="-122"/>
                <a:cs typeface="Open Sans" pitchFamily="34" charset="-120"/>
              </a:rPr>
              <a:t>northeast wind</a:t>
            </a:r>
            <a:r>
              <a:rPr lang="en-US" sz="1250" dirty="0">
                <a:solidFill>
                  <a:srgbClr val="403C4E"/>
                </a:solidFill>
                <a:latin typeface="Open Sans" pitchFamily="34" charset="0"/>
                <a:ea typeface="Open Sans" pitchFamily="34" charset="-122"/>
                <a:cs typeface="Open Sans" pitchFamily="34" charset="-120"/>
              </a:rPr>
              <a:t>).</a:t>
            </a:r>
            <a:endParaRPr lang="en-US" sz="1250" dirty="0"/>
          </a:p>
        </p:txBody>
      </p:sp>
      <p:pic>
        <p:nvPicPr>
          <p:cNvPr id="8" name="图片 7" descr="形状&#10;&#10;中度可信度描述已自动生成">
            <a:extLst>
              <a:ext uri="{FF2B5EF4-FFF2-40B4-BE49-F238E27FC236}">
                <a16:creationId xmlns:a16="http://schemas.microsoft.com/office/drawing/2014/main" id="{D02911F3-EA93-B642-6956-5E70C6247D7F}"/>
              </a:ext>
            </a:extLst>
          </p:cNvPr>
          <p:cNvPicPr>
            <a:picLocks noChangeAspect="1"/>
          </p:cNvPicPr>
          <p:nvPr/>
        </p:nvPicPr>
        <p:blipFill>
          <a:blip r:embed="rId4"/>
          <a:stretch>
            <a:fillRect/>
          </a:stretch>
        </p:blipFill>
        <p:spPr>
          <a:xfrm>
            <a:off x="404678" y="963009"/>
            <a:ext cx="8362132" cy="1923503"/>
          </a:xfrm>
          <a:prstGeom prst="rect">
            <a:avLst/>
          </a:prstGeom>
        </p:spPr>
      </p:pic>
      <p:sp>
        <p:nvSpPr>
          <p:cNvPr id="10" name="文本框 9">
            <a:extLst>
              <a:ext uri="{FF2B5EF4-FFF2-40B4-BE49-F238E27FC236}">
                <a16:creationId xmlns:a16="http://schemas.microsoft.com/office/drawing/2014/main" id="{D92F821D-666F-9BB9-0D4E-589521D03205}"/>
              </a:ext>
            </a:extLst>
          </p:cNvPr>
          <p:cNvSpPr txBox="1"/>
          <p:nvPr/>
        </p:nvSpPr>
        <p:spPr>
          <a:xfrm>
            <a:off x="505777" y="2807461"/>
            <a:ext cx="7780973" cy="923651"/>
          </a:xfrm>
          <a:prstGeom prst="rect">
            <a:avLst/>
          </a:prstGeom>
          <a:noFill/>
        </p:spPr>
        <p:txBody>
          <a:bodyPr wrap="square">
            <a:spAutoFit/>
          </a:bodyPr>
          <a:lstStyle/>
          <a:p>
            <a:pPr marL="178594" indent="-178594">
              <a:lnSpc>
                <a:spcPct val="150000"/>
              </a:lnSpc>
              <a:buFont typeface="Wingdings" pitchFamily="2" charset="2"/>
              <a:buChar char="l"/>
            </a:pPr>
            <a:r>
              <a:rPr lang="en-US" altLang="zh-CN" sz="1250" dirty="0">
                <a:solidFill>
                  <a:srgbClr val="333333"/>
                </a:solidFill>
                <a:latin typeface="PingFangSC-Regular" panose="020B0400000000000000" pitchFamily="34" charset="-122"/>
                <a:ea typeface="PingFangSC-Regular" panose="020B0400000000000000" pitchFamily="34" charset="-122"/>
              </a:rPr>
              <a:t>When the</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b="1" dirty="0">
                <a:solidFill>
                  <a:srgbClr val="333333"/>
                </a:solidFill>
                <a:latin typeface="PingFangSC-Regular" panose="020B0400000000000000" pitchFamily="34" charset="-122"/>
                <a:ea typeface="PingFangSC-Regular" panose="020B0400000000000000" pitchFamily="34" charset="-122"/>
              </a:rPr>
              <a:t>weather</a:t>
            </a:r>
            <a:r>
              <a:rPr lang="zh-CN" altLang="en-US" sz="1250" b="1" dirty="0">
                <a:solidFill>
                  <a:srgbClr val="333333"/>
                </a:solidFill>
                <a:latin typeface="PingFangSC-Regular" panose="020B0400000000000000" pitchFamily="34" charset="-122"/>
                <a:ea typeface="PingFangSC-Regular" panose="020B0400000000000000" pitchFamily="34" charset="-122"/>
              </a:rPr>
              <a:t> </a:t>
            </a:r>
            <a:r>
              <a:rPr lang="en-US" altLang="zh-CN" sz="1250" b="1" dirty="0">
                <a:solidFill>
                  <a:srgbClr val="333333"/>
                </a:solidFill>
                <a:latin typeface="PingFangSC-Regular" panose="020B0400000000000000" pitchFamily="34" charset="-122"/>
                <a:ea typeface="PingFangSC-Regular" panose="020B0400000000000000" pitchFamily="34" charset="-122"/>
              </a:rPr>
              <a:t>type</a:t>
            </a:r>
            <a:r>
              <a:rPr lang="zh-CN" altLang="en-US" sz="1250" b="1"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of</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origin</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airport</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is</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“snow” (SN), the log odds of flight cancellation increase by 0.6006 compared to the baseline weather condition “fog” (BR),</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and</a:t>
            </a:r>
            <a:r>
              <a:rPr lang="zh-CN" altLang="en-US" sz="1250" dirty="0">
                <a:solidFill>
                  <a:srgbClr val="333333"/>
                </a:solidFill>
                <a:latin typeface="PingFangSC-Regular" panose="020B0400000000000000" pitchFamily="34" charset="-122"/>
                <a:ea typeface="PingFangSC-Regular" panose="020B0400000000000000" pitchFamily="34" charset="-122"/>
              </a:rPr>
              <a:t> </a:t>
            </a:r>
            <a:r>
              <a:rPr lang="en-US" altLang="zh-CN" sz="1250" dirty="0">
                <a:solidFill>
                  <a:srgbClr val="333333"/>
                </a:solidFill>
                <a:latin typeface="PingFangSC-Regular" panose="020B0400000000000000" pitchFamily="34" charset="-122"/>
                <a:ea typeface="PingFangSC-Regular" panose="020B0400000000000000" pitchFamily="34" charset="-122"/>
              </a:rPr>
              <a:t>the odds of flight cancellation are approximately 1.82 times higher than when the weather is fog.</a:t>
            </a:r>
            <a:endParaRPr lang="zh-CN" altLang="en-US" sz="1250" dirty="0"/>
          </a:p>
        </p:txBody>
      </p:sp>
      <p:pic>
        <p:nvPicPr>
          <p:cNvPr id="12" name="图片 11">
            <a:extLst>
              <a:ext uri="{FF2B5EF4-FFF2-40B4-BE49-F238E27FC236}">
                <a16:creationId xmlns:a16="http://schemas.microsoft.com/office/drawing/2014/main" id="{6E59D928-CC95-45E8-8408-169E3BE753EB}"/>
              </a:ext>
            </a:extLst>
          </p:cNvPr>
          <p:cNvPicPr>
            <a:picLocks noChangeAspect="1"/>
          </p:cNvPicPr>
          <p:nvPr/>
        </p:nvPicPr>
        <p:blipFill>
          <a:blip r:embed="rId5"/>
          <a:stretch>
            <a:fillRect/>
          </a:stretch>
        </p:blipFill>
        <p:spPr>
          <a:xfrm>
            <a:off x="3200400" y="3681131"/>
            <a:ext cx="2343150" cy="237069"/>
          </a:xfrm>
          <a:prstGeom prst="rect">
            <a:avLst/>
          </a:prstGeom>
        </p:spPr>
      </p:pic>
      <p:pic>
        <p:nvPicPr>
          <p:cNvPr id="15" name="图片 14">
            <a:extLst>
              <a:ext uri="{FF2B5EF4-FFF2-40B4-BE49-F238E27FC236}">
                <a16:creationId xmlns:a16="http://schemas.microsoft.com/office/drawing/2014/main" id="{952B75F8-24C1-3A1E-EDD9-F16DB87EFF7A}"/>
              </a:ext>
            </a:extLst>
          </p:cNvPr>
          <p:cNvPicPr>
            <a:picLocks noChangeAspect="1"/>
          </p:cNvPicPr>
          <p:nvPr/>
        </p:nvPicPr>
        <p:blipFill>
          <a:blip r:embed="rId6"/>
          <a:stretch>
            <a:fillRect/>
          </a:stretch>
        </p:blipFill>
        <p:spPr>
          <a:xfrm>
            <a:off x="1796721" y="4485977"/>
            <a:ext cx="4971441" cy="5909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1632943"/>
          </a:xfrm>
          <a:prstGeom prst="rect">
            <a:avLst/>
          </a:prstGeom>
        </p:spPr>
      </p:pic>
      <p:sp>
        <p:nvSpPr>
          <p:cNvPr id="3" name="Text 0"/>
          <p:cNvSpPr/>
          <p:nvPr/>
        </p:nvSpPr>
        <p:spPr>
          <a:xfrm>
            <a:off x="457200" y="2094161"/>
            <a:ext cx="8229600" cy="816471"/>
          </a:xfrm>
          <a:prstGeom prst="rect">
            <a:avLst/>
          </a:prstGeom>
          <a:noFill/>
          <a:ln/>
        </p:spPr>
        <p:txBody>
          <a:bodyPr wrap="square" lIns="0" tIns="0" rIns="0" bIns="0" rtlCol="0" anchor="t"/>
          <a:lstStyle/>
          <a:p>
            <a:pPr>
              <a:lnSpc>
                <a:spcPts val="3188"/>
              </a:lnSpc>
            </a:pPr>
            <a:r>
              <a:rPr lang="en-US" sz="2563" b="1" dirty="0">
                <a:solidFill>
                  <a:srgbClr val="403C4E"/>
                </a:solidFill>
                <a:latin typeface="Merriweather Bold" pitchFamily="34" charset="0"/>
                <a:ea typeface="Merriweather Bold" pitchFamily="34" charset="-122"/>
                <a:cs typeface="Merriweather Bold" pitchFamily="34" charset="-120"/>
              </a:rPr>
              <a:t>Take-aways</a:t>
            </a:r>
            <a:r>
              <a:rPr lang="zh-CN" altLang="en-US" sz="2563" b="1" dirty="0">
                <a:solidFill>
                  <a:srgbClr val="403C4E"/>
                </a:solidFill>
                <a:latin typeface="Merriweather Bold" pitchFamily="34" charset="0"/>
                <a:ea typeface="Merriweather Bold" pitchFamily="34" charset="-122"/>
                <a:cs typeface="Merriweather Bold" pitchFamily="34" charset="-120"/>
              </a:rPr>
              <a:t> </a:t>
            </a:r>
            <a:r>
              <a:rPr lang="en-US" altLang="zh-CN" sz="2563" b="1" dirty="0">
                <a:solidFill>
                  <a:srgbClr val="403C4E"/>
                </a:solidFill>
                <a:latin typeface="Merriweather Bold" pitchFamily="34" charset="0"/>
                <a:ea typeface="Merriweather Bold" pitchFamily="34" charset="-122"/>
                <a:cs typeface="Merriweather Bold" pitchFamily="34" charset="-120"/>
              </a:rPr>
              <a:t>for</a:t>
            </a:r>
            <a:r>
              <a:rPr lang="zh-CN" altLang="en-US" sz="2563" b="1" dirty="0">
                <a:solidFill>
                  <a:srgbClr val="403C4E"/>
                </a:solidFill>
                <a:latin typeface="Merriweather Bold" pitchFamily="34" charset="0"/>
                <a:ea typeface="Merriweather Bold" pitchFamily="34" charset="-122"/>
                <a:cs typeface="Merriweather Bold" pitchFamily="34" charset="-120"/>
              </a:rPr>
              <a:t> </a:t>
            </a:r>
            <a:r>
              <a:rPr lang="en-US" sz="2563" b="1" dirty="0">
                <a:solidFill>
                  <a:srgbClr val="403C4E"/>
                </a:solidFill>
                <a:latin typeface="Merriweather Bold" pitchFamily="34" charset="0"/>
                <a:ea typeface="Merriweather Bold" pitchFamily="34" charset="-122"/>
                <a:cs typeface="Merriweather Bold" pitchFamily="34" charset="-120"/>
              </a:rPr>
              <a:t>Avoiding Flight Cancellations</a:t>
            </a:r>
            <a:endParaRPr lang="en-US" sz="2563" dirty="0"/>
          </a:p>
        </p:txBody>
      </p:sp>
      <p:pic>
        <p:nvPicPr>
          <p:cNvPr id="4" name="Image 1" descr="preencoded.png"/>
          <p:cNvPicPr>
            <a:picLocks noChangeAspect="1"/>
          </p:cNvPicPr>
          <p:nvPr/>
        </p:nvPicPr>
        <p:blipFill>
          <a:blip r:embed="rId4"/>
          <a:stretch>
            <a:fillRect/>
          </a:stretch>
        </p:blipFill>
        <p:spPr>
          <a:xfrm>
            <a:off x="457200" y="2877964"/>
            <a:ext cx="326529" cy="326529"/>
          </a:xfrm>
          <a:prstGeom prst="rect">
            <a:avLst/>
          </a:prstGeom>
        </p:spPr>
      </p:pic>
      <p:sp>
        <p:nvSpPr>
          <p:cNvPr id="5" name="Text 1"/>
          <p:cNvSpPr/>
          <p:nvPr/>
        </p:nvSpPr>
        <p:spPr>
          <a:xfrm>
            <a:off x="457200" y="3335090"/>
            <a:ext cx="1632943" cy="204043"/>
          </a:xfrm>
          <a:prstGeom prst="rect">
            <a:avLst/>
          </a:prstGeom>
          <a:noFill/>
          <a:ln/>
        </p:spPr>
        <p:txBody>
          <a:bodyPr wrap="none" lIns="0" tIns="0" rIns="0" bIns="0" rtlCol="0" anchor="t"/>
          <a:lstStyle/>
          <a:p>
            <a:pPr>
              <a:lnSpc>
                <a:spcPts val="1594"/>
              </a:lnSpc>
            </a:pPr>
            <a:r>
              <a:rPr lang="en-US" sz="1281" b="1" dirty="0">
                <a:solidFill>
                  <a:srgbClr val="403C4E"/>
                </a:solidFill>
                <a:latin typeface="Merriweather Bold" pitchFamily="34" charset="0"/>
                <a:ea typeface="Merriweather Bold" pitchFamily="34" charset="-122"/>
                <a:cs typeface="Merriweather Bold" pitchFamily="34" charset="-120"/>
              </a:rPr>
              <a:t>Weather Conditions</a:t>
            </a:r>
            <a:endParaRPr lang="en-US" sz="1281" dirty="0"/>
          </a:p>
        </p:txBody>
      </p:sp>
      <p:sp>
        <p:nvSpPr>
          <p:cNvPr id="6" name="Text 2"/>
          <p:cNvSpPr/>
          <p:nvPr/>
        </p:nvSpPr>
        <p:spPr>
          <a:xfrm>
            <a:off x="457200" y="3617490"/>
            <a:ext cx="1910433" cy="627088"/>
          </a:xfrm>
          <a:prstGeom prst="rect">
            <a:avLst/>
          </a:prstGeom>
          <a:noFill/>
          <a:ln/>
        </p:spPr>
        <p:txBody>
          <a:bodyPr wrap="square" lIns="0" tIns="0" rIns="0" bIns="0" rtlCol="0" anchor="t"/>
          <a:lstStyle/>
          <a:p>
            <a:pPr>
              <a:lnSpc>
                <a:spcPts val="1625"/>
              </a:lnSpc>
            </a:pPr>
            <a:r>
              <a:rPr lang="en-US" sz="1250" dirty="0">
                <a:solidFill>
                  <a:srgbClr val="403C4E"/>
                </a:solidFill>
                <a:latin typeface="Open Sans" pitchFamily="34" charset="0"/>
                <a:ea typeface="Open Sans" pitchFamily="34" charset="-122"/>
                <a:cs typeface="Open Sans" pitchFamily="34" charset="-120"/>
              </a:rPr>
              <a:t>Snowy conditions at the origin airport significantly increase the odds of cancellation.</a:t>
            </a:r>
            <a:endParaRPr lang="en-US" sz="1250" dirty="0"/>
          </a:p>
        </p:txBody>
      </p:sp>
      <p:pic>
        <p:nvPicPr>
          <p:cNvPr id="7" name="Image 2" descr="preencoded.png"/>
          <p:cNvPicPr>
            <a:picLocks noChangeAspect="1"/>
          </p:cNvPicPr>
          <p:nvPr/>
        </p:nvPicPr>
        <p:blipFill>
          <a:blip r:embed="rId5"/>
          <a:stretch>
            <a:fillRect/>
          </a:stretch>
        </p:blipFill>
        <p:spPr>
          <a:xfrm>
            <a:off x="2602531" y="2877964"/>
            <a:ext cx="326529" cy="326529"/>
          </a:xfrm>
          <a:prstGeom prst="rect">
            <a:avLst/>
          </a:prstGeom>
        </p:spPr>
      </p:pic>
      <p:sp>
        <p:nvSpPr>
          <p:cNvPr id="8" name="Text 3"/>
          <p:cNvSpPr/>
          <p:nvPr/>
        </p:nvSpPr>
        <p:spPr>
          <a:xfrm>
            <a:off x="2602530" y="3335090"/>
            <a:ext cx="1632943" cy="204043"/>
          </a:xfrm>
          <a:prstGeom prst="rect">
            <a:avLst/>
          </a:prstGeom>
          <a:noFill/>
          <a:ln/>
        </p:spPr>
        <p:txBody>
          <a:bodyPr wrap="none" lIns="0" tIns="0" rIns="0" bIns="0" rtlCol="0" anchor="t"/>
          <a:lstStyle/>
          <a:p>
            <a:pPr>
              <a:lnSpc>
                <a:spcPts val="1594"/>
              </a:lnSpc>
            </a:pPr>
            <a:r>
              <a:rPr lang="en-US" sz="1281" b="1" dirty="0">
                <a:solidFill>
                  <a:srgbClr val="403C4E"/>
                </a:solidFill>
                <a:latin typeface="Merriweather Bold" pitchFamily="34" charset="0"/>
                <a:ea typeface="Merriweather Bold" pitchFamily="34" charset="-122"/>
                <a:cs typeface="Merriweather Bold" pitchFamily="34" charset="-120"/>
              </a:rPr>
              <a:t>Wind Direction</a:t>
            </a:r>
            <a:endParaRPr lang="en-US" sz="1281" dirty="0"/>
          </a:p>
        </p:txBody>
      </p:sp>
      <p:sp>
        <p:nvSpPr>
          <p:cNvPr id="9" name="Text 4"/>
          <p:cNvSpPr/>
          <p:nvPr/>
        </p:nvSpPr>
        <p:spPr>
          <a:xfrm>
            <a:off x="2602530" y="3617491"/>
            <a:ext cx="1910433" cy="836116"/>
          </a:xfrm>
          <a:prstGeom prst="rect">
            <a:avLst/>
          </a:prstGeom>
          <a:noFill/>
          <a:ln/>
        </p:spPr>
        <p:txBody>
          <a:bodyPr wrap="square" lIns="0" tIns="0" rIns="0" bIns="0" rtlCol="0" anchor="t"/>
          <a:lstStyle/>
          <a:p>
            <a:pPr>
              <a:lnSpc>
                <a:spcPts val="1625"/>
              </a:lnSpc>
            </a:pPr>
            <a:r>
              <a:rPr lang="en-US" sz="1250" dirty="0">
                <a:solidFill>
                  <a:srgbClr val="403C4E"/>
                </a:solidFill>
                <a:latin typeface="Open Sans" pitchFamily="34" charset="0"/>
                <a:ea typeface="Open Sans" pitchFamily="34" charset="-122"/>
                <a:cs typeface="Open Sans" pitchFamily="34" charset="-120"/>
              </a:rPr>
              <a:t>Wind blowing from the northeast (45°) has the strongest influence on cancellations.</a:t>
            </a:r>
            <a:endParaRPr lang="en-US" sz="1250" dirty="0"/>
          </a:p>
        </p:txBody>
      </p:sp>
      <p:pic>
        <p:nvPicPr>
          <p:cNvPr id="10" name="Image 3" descr="preencoded.png"/>
          <p:cNvPicPr>
            <a:picLocks noChangeAspect="1"/>
          </p:cNvPicPr>
          <p:nvPr/>
        </p:nvPicPr>
        <p:blipFill>
          <a:blip r:embed="rId6"/>
          <a:stretch>
            <a:fillRect/>
          </a:stretch>
        </p:blipFill>
        <p:spPr>
          <a:xfrm>
            <a:off x="6685297" y="2879736"/>
            <a:ext cx="326529" cy="326529"/>
          </a:xfrm>
          <a:prstGeom prst="rect">
            <a:avLst/>
          </a:prstGeom>
        </p:spPr>
      </p:pic>
      <p:sp>
        <p:nvSpPr>
          <p:cNvPr id="11" name="Text 5"/>
          <p:cNvSpPr/>
          <p:nvPr/>
        </p:nvSpPr>
        <p:spPr>
          <a:xfrm>
            <a:off x="6685297" y="3336862"/>
            <a:ext cx="1632943" cy="204043"/>
          </a:xfrm>
          <a:prstGeom prst="rect">
            <a:avLst/>
          </a:prstGeom>
          <a:noFill/>
          <a:ln/>
        </p:spPr>
        <p:txBody>
          <a:bodyPr wrap="none" lIns="0" tIns="0" rIns="0" bIns="0" rtlCol="0" anchor="t"/>
          <a:lstStyle/>
          <a:p>
            <a:pPr>
              <a:lnSpc>
                <a:spcPts val="1594"/>
              </a:lnSpc>
            </a:pPr>
            <a:r>
              <a:rPr lang="en-US" sz="1281" b="1" dirty="0">
                <a:solidFill>
                  <a:srgbClr val="403C4E"/>
                </a:solidFill>
                <a:latin typeface="Merriweather Bold" pitchFamily="34" charset="0"/>
                <a:ea typeface="Merriweather Bold" pitchFamily="34" charset="-122"/>
                <a:cs typeface="Merriweather Bold" pitchFamily="34" charset="-120"/>
              </a:rPr>
              <a:t>Operating Airline</a:t>
            </a:r>
            <a:endParaRPr lang="en-US" sz="1281" dirty="0"/>
          </a:p>
        </p:txBody>
      </p:sp>
      <p:sp>
        <p:nvSpPr>
          <p:cNvPr id="12" name="Text 6"/>
          <p:cNvSpPr/>
          <p:nvPr/>
        </p:nvSpPr>
        <p:spPr>
          <a:xfrm>
            <a:off x="6685297" y="3619262"/>
            <a:ext cx="1910433" cy="627088"/>
          </a:xfrm>
          <a:prstGeom prst="rect">
            <a:avLst/>
          </a:prstGeom>
          <a:noFill/>
          <a:ln/>
        </p:spPr>
        <p:txBody>
          <a:bodyPr wrap="square" lIns="0" tIns="0" rIns="0" bIns="0" rtlCol="0" anchor="t"/>
          <a:lstStyle/>
          <a:p>
            <a:pPr>
              <a:lnSpc>
                <a:spcPts val="1625"/>
              </a:lnSpc>
            </a:pPr>
            <a:r>
              <a:rPr lang="en-US" sz="1250" dirty="0">
                <a:solidFill>
                  <a:srgbClr val="403C4E"/>
                </a:solidFill>
                <a:latin typeface="Open Sans" pitchFamily="34" charset="0"/>
                <a:ea typeface="Open Sans" pitchFamily="34" charset="-122"/>
                <a:cs typeface="Open Sans" pitchFamily="34" charset="-120"/>
              </a:rPr>
              <a:t>Some airlines may have higher cancellation rates compared to others.</a:t>
            </a:r>
            <a:endParaRPr lang="en-US" sz="1250" dirty="0"/>
          </a:p>
        </p:txBody>
      </p:sp>
      <p:pic>
        <p:nvPicPr>
          <p:cNvPr id="13" name="Image 4" descr="preencoded.png"/>
          <p:cNvPicPr>
            <a:picLocks noChangeAspect="1"/>
          </p:cNvPicPr>
          <p:nvPr/>
        </p:nvPicPr>
        <p:blipFill>
          <a:blip r:embed="rId7"/>
          <a:stretch>
            <a:fillRect/>
          </a:stretch>
        </p:blipFill>
        <p:spPr>
          <a:xfrm>
            <a:off x="4574207" y="2867214"/>
            <a:ext cx="326529" cy="326529"/>
          </a:xfrm>
          <a:prstGeom prst="rect">
            <a:avLst/>
          </a:prstGeom>
        </p:spPr>
      </p:pic>
      <p:sp>
        <p:nvSpPr>
          <p:cNvPr id="14" name="Text 7"/>
          <p:cNvSpPr/>
          <p:nvPr/>
        </p:nvSpPr>
        <p:spPr>
          <a:xfrm>
            <a:off x="4574207" y="3324340"/>
            <a:ext cx="1910507" cy="408087"/>
          </a:xfrm>
          <a:prstGeom prst="rect">
            <a:avLst/>
          </a:prstGeom>
          <a:noFill/>
          <a:ln/>
        </p:spPr>
        <p:txBody>
          <a:bodyPr wrap="square" lIns="0" tIns="0" rIns="0" bIns="0" rtlCol="0" anchor="t"/>
          <a:lstStyle/>
          <a:p>
            <a:pPr>
              <a:lnSpc>
                <a:spcPts val="1594"/>
              </a:lnSpc>
            </a:pPr>
            <a:r>
              <a:rPr lang="en-US" sz="1281" b="1" dirty="0">
                <a:solidFill>
                  <a:srgbClr val="403C4E"/>
                </a:solidFill>
                <a:latin typeface="Merriweather Bold" pitchFamily="34" charset="0"/>
                <a:ea typeface="Merriweather Bold" pitchFamily="34" charset="-122"/>
                <a:cs typeface="Merriweather Bold" pitchFamily="34" charset="-120"/>
              </a:rPr>
              <a:t>Sky Condition and Precipitation</a:t>
            </a:r>
            <a:endParaRPr lang="en-US" sz="1281" dirty="0"/>
          </a:p>
        </p:txBody>
      </p:sp>
      <p:sp>
        <p:nvSpPr>
          <p:cNvPr id="15" name="Text 8"/>
          <p:cNvSpPr/>
          <p:nvPr/>
        </p:nvSpPr>
        <p:spPr>
          <a:xfrm>
            <a:off x="4574207" y="3810784"/>
            <a:ext cx="1910507" cy="627088"/>
          </a:xfrm>
          <a:prstGeom prst="rect">
            <a:avLst/>
          </a:prstGeom>
          <a:noFill/>
          <a:ln/>
        </p:spPr>
        <p:txBody>
          <a:bodyPr wrap="square" lIns="0" tIns="0" rIns="0" bIns="0" rtlCol="0" anchor="t"/>
          <a:lstStyle/>
          <a:p>
            <a:pPr>
              <a:lnSpc>
                <a:spcPts val="1625"/>
              </a:lnSpc>
            </a:pPr>
            <a:r>
              <a:rPr lang="en-US" sz="1250" dirty="0">
                <a:solidFill>
                  <a:srgbClr val="403C4E"/>
                </a:solidFill>
                <a:latin typeface="Open Sans" pitchFamily="34" charset="0"/>
                <a:ea typeface="Open Sans" pitchFamily="34" charset="-122"/>
                <a:cs typeface="Open Sans" pitchFamily="34" charset="-120"/>
              </a:rPr>
              <a:t>These factors at both airports are significant contributors to cancellation probabilities.</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0" descr="preencoded.png">
            <a:extLst>
              <a:ext uri="{FF2B5EF4-FFF2-40B4-BE49-F238E27FC236}">
                <a16:creationId xmlns:a16="http://schemas.microsoft.com/office/drawing/2014/main" id="{1EE32336-78EB-6C17-D1DE-A9CA2A4EE288}"/>
              </a:ext>
            </a:extLst>
          </p:cNvPr>
          <p:cNvPicPr>
            <a:picLocks noChangeAspect="1"/>
          </p:cNvPicPr>
          <p:nvPr/>
        </p:nvPicPr>
        <p:blipFill rotWithShape="1">
          <a:blip r:embed="rId3"/>
          <a:srcRect b="66016"/>
          <a:stretch/>
        </p:blipFill>
        <p:spPr>
          <a:xfrm>
            <a:off x="0" y="0"/>
            <a:ext cx="9144000" cy="554936"/>
          </a:xfrm>
          <a:prstGeom prst="rect">
            <a:avLst/>
          </a:prstGeom>
        </p:spPr>
      </p:pic>
      <p:sp>
        <p:nvSpPr>
          <p:cNvPr id="3" name="Text 0"/>
          <p:cNvSpPr/>
          <p:nvPr/>
        </p:nvSpPr>
        <p:spPr>
          <a:xfrm>
            <a:off x="387079" y="111629"/>
            <a:ext cx="5991671" cy="388441"/>
          </a:xfrm>
          <a:prstGeom prst="rect">
            <a:avLst/>
          </a:prstGeom>
          <a:noFill/>
          <a:ln/>
        </p:spPr>
        <p:txBody>
          <a:bodyPr wrap="none" lIns="0" tIns="0" rIns="0" bIns="0" rtlCol="0" anchor="t"/>
          <a:lstStyle/>
          <a:p>
            <a:pPr>
              <a:lnSpc>
                <a:spcPts val="3031"/>
              </a:lnSpc>
            </a:pPr>
            <a:r>
              <a:rPr lang="en-US" sz="2438" b="1" dirty="0">
                <a:solidFill>
                  <a:srgbClr val="403C4E"/>
                </a:solidFill>
                <a:latin typeface="Merriweather Bold" pitchFamily="34" charset="0"/>
                <a:ea typeface="Merriweather Bold" pitchFamily="34" charset="-122"/>
                <a:cs typeface="Merriweather Bold" pitchFamily="34" charset="-120"/>
              </a:rPr>
              <a:t>Model Fit and Performance Evaluation</a:t>
            </a:r>
            <a:endParaRPr lang="en-US" sz="2438" dirty="0"/>
          </a:p>
        </p:txBody>
      </p:sp>
      <p:sp>
        <p:nvSpPr>
          <p:cNvPr id="20" name="Text 17"/>
          <p:cNvSpPr/>
          <p:nvPr/>
        </p:nvSpPr>
        <p:spPr>
          <a:xfrm>
            <a:off x="435025" y="4685606"/>
            <a:ext cx="8273951" cy="397669"/>
          </a:xfrm>
          <a:prstGeom prst="rect">
            <a:avLst/>
          </a:prstGeom>
          <a:noFill/>
          <a:ln/>
        </p:spPr>
        <p:txBody>
          <a:bodyPr wrap="square" lIns="0" tIns="0" rIns="0" bIns="0" rtlCol="0" anchor="t"/>
          <a:lstStyle/>
          <a:p>
            <a:pPr>
              <a:lnSpc>
                <a:spcPts val="1563"/>
              </a:lnSpc>
            </a:pPr>
            <a:endParaRPr lang="en-US" sz="969" dirty="0"/>
          </a:p>
        </p:txBody>
      </p:sp>
      <p:sp>
        <p:nvSpPr>
          <p:cNvPr id="21" name="Shape 2">
            <a:extLst>
              <a:ext uri="{FF2B5EF4-FFF2-40B4-BE49-F238E27FC236}">
                <a16:creationId xmlns:a16="http://schemas.microsoft.com/office/drawing/2014/main" id="{D5A65127-3B31-74B8-1678-BF1D5A341D35}"/>
              </a:ext>
            </a:extLst>
          </p:cNvPr>
          <p:cNvSpPr/>
          <p:nvPr/>
        </p:nvSpPr>
        <p:spPr>
          <a:xfrm>
            <a:off x="969377" y="2256993"/>
            <a:ext cx="8264426" cy="357485"/>
          </a:xfrm>
          <a:prstGeom prst="rect">
            <a:avLst/>
          </a:prstGeom>
          <a:solidFill>
            <a:srgbClr val="FFFFFF">
              <a:alpha val="4000"/>
            </a:srgbClr>
          </a:solidFill>
          <a:ln/>
        </p:spPr>
      </p:sp>
      <p:sp>
        <p:nvSpPr>
          <p:cNvPr id="24" name="Text 3">
            <a:extLst>
              <a:ext uri="{FF2B5EF4-FFF2-40B4-BE49-F238E27FC236}">
                <a16:creationId xmlns:a16="http://schemas.microsoft.com/office/drawing/2014/main" id="{79A3EA11-618F-4967-23C5-63D924BAF81D}"/>
              </a:ext>
            </a:extLst>
          </p:cNvPr>
          <p:cNvSpPr/>
          <p:nvPr/>
        </p:nvSpPr>
        <p:spPr>
          <a:xfrm>
            <a:off x="426899" y="583782"/>
            <a:ext cx="3881289" cy="198834"/>
          </a:xfrm>
          <a:prstGeom prst="rect">
            <a:avLst/>
          </a:prstGeom>
          <a:noFill/>
          <a:ln/>
        </p:spPr>
        <p:txBody>
          <a:bodyPr wrap="none" lIns="0" tIns="0" rIns="0" bIns="0" rtlCol="0" anchor="t"/>
          <a:lstStyle/>
          <a:p>
            <a:pPr>
              <a:lnSpc>
                <a:spcPts val="1563"/>
              </a:lnSpc>
            </a:pPr>
            <a:r>
              <a:rPr lang="en-US" sz="1250" dirty="0">
                <a:solidFill>
                  <a:srgbClr val="403C4E"/>
                </a:solidFill>
                <a:latin typeface="Open Sans" pitchFamily="34" charset="0"/>
                <a:ea typeface="Open Sans" pitchFamily="34" charset="-122"/>
                <a:cs typeface="Open Sans" pitchFamily="34" charset="-120"/>
              </a:rPr>
              <a:t>Pseudo R²</a:t>
            </a:r>
            <a:r>
              <a:rPr lang="en-US" altLang="zh-CN" sz="1250" dirty="0">
                <a:solidFill>
                  <a:srgbClr val="403C4E"/>
                </a:solidFill>
                <a:latin typeface="Open Sans" pitchFamily="34" charset="0"/>
                <a:ea typeface="Open Sans" pitchFamily="34" charset="-122"/>
                <a:cs typeface="Open Sans" pitchFamily="34" charset="-120"/>
              </a:rPr>
              <a:t>:</a:t>
            </a:r>
            <a:endParaRPr lang="en-US" sz="1250" dirty="0"/>
          </a:p>
        </p:txBody>
      </p:sp>
      <p:sp>
        <p:nvSpPr>
          <p:cNvPr id="25" name="Text 4">
            <a:extLst>
              <a:ext uri="{FF2B5EF4-FFF2-40B4-BE49-F238E27FC236}">
                <a16:creationId xmlns:a16="http://schemas.microsoft.com/office/drawing/2014/main" id="{41542B9A-B905-E2F9-63DB-0D7651895A4A}"/>
              </a:ext>
            </a:extLst>
          </p:cNvPr>
          <p:cNvSpPr/>
          <p:nvPr/>
        </p:nvSpPr>
        <p:spPr>
          <a:xfrm>
            <a:off x="1308100" y="585051"/>
            <a:ext cx="3881289" cy="198834"/>
          </a:xfrm>
          <a:prstGeom prst="rect">
            <a:avLst/>
          </a:prstGeom>
          <a:noFill/>
          <a:ln/>
        </p:spPr>
        <p:txBody>
          <a:bodyPr wrap="none" lIns="0" tIns="0" rIns="0" bIns="0" rtlCol="0" anchor="t"/>
          <a:lstStyle/>
          <a:p>
            <a:pPr>
              <a:lnSpc>
                <a:spcPts val="1563"/>
              </a:lnSpc>
            </a:pPr>
            <a:r>
              <a:rPr lang="en-US" sz="1250" dirty="0">
                <a:solidFill>
                  <a:srgbClr val="403C4E"/>
                </a:solidFill>
                <a:latin typeface="Open Sans" pitchFamily="34" charset="0"/>
                <a:ea typeface="Open Sans" pitchFamily="34" charset="-122"/>
                <a:cs typeface="Open Sans" pitchFamily="34" charset="-120"/>
              </a:rPr>
              <a:t>0.6007</a:t>
            </a:r>
            <a:endParaRPr lang="en-US" sz="1250" dirty="0"/>
          </a:p>
        </p:txBody>
      </p:sp>
      <p:pic>
        <p:nvPicPr>
          <p:cNvPr id="29" name="图片 28">
            <a:extLst>
              <a:ext uri="{FF2B5EF4-FFF2-40B4-BE49-F238E27FC236}">
                <a16:creationId xmlns:a16="http://schemas.microsoft.com/office/drawing/2014/main" id="{98F8B16E-698F-2249-E1B5-7CBB91414F1D}"/>
              </a:ext>
            </a:extLst>
          </p:cNvPr>
          <p:cNvPicPr>
            <a:picLocks noChangeAspect="1"/>
          </p:cNvPicPr>
          <p:nvPr/>
        </p:nvPicPr>
        <p:blipFill>
          <a:blip r:embed="rId4"/>
          <a:stretch>
            <a:fillRect/>
          </a:stretch>
        </p:blipFill>
        <p:spPr>
          <a:xfrm>
            <a:off x="5116671" y="2557403"/>
            <a:ext cx="3238500" cy="2595563"/>
          </a:xfrm>
          <a:prstGeom prst="rect">
            <a:avLst/>
          </a:prstGeom>
        </p:spPr>
      </p:pic>
      <p:pic>
        <p:nvPicPr>
          <p:cNvPr id="31" name="图片 30" descr="图表&#10;&#10;描述已自动生成">
            <a:extLst>
              <a:ext uri="{FF2B5EF4-FFF2-40B4-BE49-F238E27FC236}">
                <a16:creationId xmlns:a16="http://schemas.microsoft.com/office/drawing/2014/main" id="{FAB5D865-E698-7840-96DC-3DF7882A831C}"/>
              </a:ext>
            </a:extLst>
          </p:cNvPr>
          <p:cNvPicPr>
            <a:picLocks noChangeAspect="1"/>
          </p:cNvPicPr>
          <p:nvPr/>
        </p:nvPicPr>
        <p:blipFill>
          <a:blip r:embed="rId5"/>
          <a:stretch>
            <a:fillRect/>
          </a:stretch>
        </p:blipFill>
        <p:spPr>
          <a:xfrm>
            <a:off x="760993" y="2562483"/>
            <a:ext cx="3238500" cy="2595563"/>
          </a:xfrm>
          <a:prstGeom prst="rect">
            <a:avLst/>
          </a:prstGeom>
        </p:spPr>
      </p:pic>
      <p:pic>
        <p:nvPicPr>
          <p:cNvPr id="36" name="图片 35" descr="图表, 树状图&#10;&#10;描述已自动生成">
            <a:extLst>
              <a:ext uri="{FF2B5EF4-FFF2-40B4-BE49-F238E27FC236}">
                <a16:creationId xmlns:a16="http://schemas.microsoft.com/office/drawing/2014/main" id="{CC92F03E-053F-E720-D071-C9FAC16EE78E}"/>
              </a:ext>
            </a:extLst>
          </p:cNvPr>
          <p:cNvPicPr>
            <a:picLocks noChangeAspect="1"/>
          </p:cNvPicPr>
          <p:nvPr/>
        </p:nvPicPr>
        <p:blipFill>
          <a:blip r:embed="rId6"/>
          <a:stretch>
            <a:fillRect/>
          </a:stretch>
        </p:blipFill>
        <p:spPr>
          <a:xfrm>
            <a:off x="4690109" y="782854"/>
            <a:ext cx="2230438" cy="1801813"/>
          </a:xfrm>
          <a:prstGeom prst="rect">
            <a:avLst/>
          </a:prstGeom>
        </p:spPr>
      </p:pic>
      <p:pic>
        <p:nvPicPr>
          <p:cNvPr id="38" name="图片 37" descr="图表, 树状图&#10;&#10;描述已自动生成">
            <a:extLst>
              <a:ext uri="{FF2B5EF4-FFF2-40B4-BE49-F238E27FC236}">
                <a16:creationId xmlns:a16="http://schemas.microsoft.com/office/drawing/2014/main" id="{F489C6F8-4CD8-DB17-8947-6C768EEC96BE}"/>
              </a:ext>
            </a:extLst>
          </p:cNvPr>
          <p:cNvPicPr>
            <a:picLocks noChangeAspect="1"/>
          </p:cNvPicPr>
          <p:nvPr/>
        </p:nvPicPr>
        <p:blipFill>
          <a:blip r:embed="rId7"/>
          <a:stretch>
            <a:fillRect/>
          </a:stretch>
        </p:blipFill>
        <p:spPr>
          <a:xfrm>
            <a:off x="423334" y="809220"/>
            <a:ext cx="2230438" cy="1801813"/>
          </a:xfrm>
          <a:prstGeom prst="rect">
            <a:avLst/>
          </a:prstGeom>
        </p:spPr>
      </p:pic>
      <p:graphicFrame>
        <p:nvGraphicFramePr>
          <p:cNvPr id="44" name="表格 44">
            <a:extLst>
              <a:ext uri="{FF2B5EF4-FFF2-40B4-BE49-F238E27FC236}">
                <a16:creationId xmlns:a16="http://schemas.microsoft.com/office/drawing/2014/main" id="{0FE548E4-400D-0903-A9C0-447ABC1FDB86}"/>
              </a:ext>
            </a:extLst>
          </p:cNvPr>
          <p:cNvGraphicFramePr>
            <a:graphicFrameLocks noGrp="1"/>
          </p:cNvGraphicFramePr>
          <p:nvPr/>
        </p:nvGraphicFramePr>
        <p:xfrm>
          <a:off x="2784039" y="906954"/>
          <a:ext cx="1669854" cy="1471928"/>
        </p:xfrm>
        <a:graphic>
          <a:graphicData uri="http://schemas.openxmlformats.org/drawingml/2006/table">
            <a:tbl>
              <a:tblPr firstRow="1" bandRow="1">
                <a:tableStyleId>{21E4AEA4-8DFA-4A89-87EB-49C32662AFE0}</a:tableStyleId>
              </a:tblPr>
              <a:tblGrid>
                <a:gridCol w="834927">
                  <a:extLst>
                    <a:ext uri="{9D8B030D-6E8A-4147-A177-3AD203B41FA5}">
                      <a16:colId xmlns:a16="http://schemas.microsoft.com/office/drawing/2014/main" val="2720908779"/>
                    </a:ext>
                  </a:extLst>
                </a:gridCol>
                <a:gridCol w="834927">
                  <a:extLst>
                    <a:ext uri="{9D8B030D-6E8A-4147-A177-3AD203B41FA5}">
                      <a16:colId xmlns:a16="http://schemas.microsoft.com/office/drawing/2014/main" val="1526373557"/>
                    </a:ext>
                  </a:extLst>
                </a:gridCol>
              </a:tblGrid>
              <a:tr h="257059">
                <a:tc>
                  <a:txBody>
                    <a:bodyPr/>
                    <a:lstStyle/>
                    <a:p>
                      <a:pPr algn="ctr"/>
                      <a:r>
                        <a:rPr lang="en-US" altLang="zh-CN" sz="900" dirty="0"/>
                        <a:t>Accuracy</a:t>
                      </a:r>
                    </a:p>
                  </a:txBody>
                  <a:tcPr marL="57150" marR="57150" marT="28575" marB="28575" anchor="ctr"/>
                </a:tc>
                <a:tc>
                  <a:txBody>
                    <a:bodyPr/>
                    <a:lstStyle/>
                    <a:p>
                      <a:pPr algn="ctr"/>
                      <a:r>
                        <a:rPr lang="en-US" altLang="zh-CN" sz="900" dirty="0"/>
                        <a:t>0.8847</a:t>
                      </a:r>
                      <a:endParaRPr lang="zh-CN" altLang="en-US" sz="900" dirty="0"/>
                    </a:p>
                  </a:txBody>
                  <a:tcPr marL="57150" marR="57150" marT="28575" marB="28575" anchor="ctr"/>
                </a:tc>
                <a:extLst>
                  <a:ext uri="{0D108BD9-81ED-4DB2-BD59-A6C34878D82A}">
                    <a16:rowId xmlns:a16="http://schemas.microsoft.com/office/drawing/2014/main" val="3042639356"/>
                  </a:ext>
                </a:extLst>
              </a:tr>
              <a:tr h="257059">
                <a:tc>
                  <a:txBody>
                    <a:bodyPr/>
                    <a:lstStyle/>
                    <a:p>
                      <a:pPr algn="ctr"/>
                      <a:r>
                        <a:rPr lang="en-US" altLang="zh-CN" sz="900" dirty="0"/>
                        <a:t>Precision</a:t>
                      </a:r>
                      <a:endParaRPr lang="zh-CN" altLang="en-US" sz="900" dirty="0"/>
                    </a:p>
                  </a:txBody>
                  <a:tcPr marL="57150" marR="57150" marT="28575" marB="28575" anchor="ctr"/>
                </a:tc>
                <a:tc>
                  <a:txBody>
                    <a:bodyPr/>
                    <a:lstStyle/>
                    <a:p>
                      <a:pPr algn="ctr"/>
                      <a:r>
                        <a:rPr lang="en-US" altLang="zh-CN" sz="900" dirty="0"/>
                        <a:t>0.933</a:t>
                      </a:r>
                      <a:endParaRPr lang="zh-CN" altLang="en-US" sz="900" dirty="0"/>
                    </a:p>
                  </a:txBody>
                  <a:tcPr marL="57150" marR="57150" marT="28575" marB="28575" anchor="ctr"/>
                </a:tc>
                <a:extLst>
                  <a:ext uri="{0D108BD9-81ED-4DB2-BD59-A6C34878D82A}">
                    <a16:rowId xmlns:a16="http://schemas.microsoft.com/office/drawing/2014/main" val="567336452"/>
                  </a:ext>
                </a:extLst>
              </a:tr>
              <a:tr h="257059">
                <a:tc>
                  <a:txBody>
                    <a:bodyPr/>
                    <a:lstStyle/>
                    <a:p>
                      <a:pPr algn="ctr"/>
                      <a:r>
                        <a:rPr lang="en-US" altLang="zh-CN" sz="900" dirty="0"/>
                        <a:t>Recall</a:t>
                      </a:r>
                      <a:endParaRPr lang="zh-CN" altLang="en-US" sz="900" dirty="0"/>
                    </a:p>
                  </a:txBody>
                  <a:tcPr marL="57150" marR="57150" marT="28575" marB="28575" anchor="ctr"/>
                </a:tc>
                <a:tc>
                  <a:txBody>
                    <a:bodyPr/>
                    <a:lstStyle/>
                    <a:p>
                      <a:pPr algn="ctr"/>
                      <a:r>
                        <a:rPr lang="en-US" altLang="zh-CN" sz="900" dirty="0"/>
                        <a:t>0.866</a:t>
                      </a:r>
                      <a:endParaRPr lang="zh-CN" altLang="en-US" sz="900" dirty="0"/>
                    </a:p>
                  </a:txBody>
                  <a:tcPr marL="57150" marR="57150" marT="28575" marB="28575" anchor="ctr"/>
                </a:tc>
                <a:extLst>
                  <a:ext uri="{0D108BD9-81ED-4DB2-BD59-A6C34878D82A}">
                    <a16:rowId xmlns:a16="http://schemas.microsoft.com/office/drawing/2014/main" val="3477726348"/>
                  </a:ext>
                </a:extLst>
              </a:tr>
              <a:tr h="257059">
                <a:tc>
                  <a:txBody>
                    <a:bodyPr/>
                    <a:lstStyle/>
                    <a:p>
                      <a:pPr algn="ctr"/>
                      <a:r>
                        <a:rPr lang="en-US" altLang="zh-CN" sz="900" dirty="0"/>
                        <a:t>F1</a:t>
                      </a:r>
                      <a:r>
                        <a:rPr lang="zh-CN" altLang="en-US" sz="900" dirty="0"/>
                        <a:t> </a:t>
                      </a:r>
                      <a:r>
                        <a:rPr lang="en-US" altLang="zh-CN" sz="900" dirty="0"/>
                        <a:t>score</a:t>
                      </a:r>
                      <a:endParaRPr lang="zh-CN" altLang="en-US" sz="900" dirty="0"/>
                    </a:p>
                  </a:txBody>
                  <a:tcPr marL="57150" marR="57150" marT="28575" marB="28575" anchor="ctr"/>
                </a:tc>
                <a:tc>
                  <a:txBody>
                    <a:bodyPr/>
                    <a:lstStyle/>
                    <a:p>
                      <a:pPr algn="ctr"/>
                      <a:r>
                        <a:rPr lang="en-US" altLang="zh-CN" sz="900" dirty="0"/>
                        <a:t>0.898</a:t>
                      </a:r>
                      <a:endParaRPr lang="zh-CN" altLang="en-US" sz="900" dirty="0"/>
                    </a:p>
                  </a:txBody>
                  <a:tcPr marL="57150" marR="57150" marT="28575" marB="28575" anchor="ctr"/>
                </a:tc>
                <a:extLst>
                  <a:ext uri="{0D108BD9-81ED-4DB2-BD59-A6C34878D82A}">
                    <a16:rowId xmlns:a16="http://schemas.microsoft.com/office/drawing/2014/main" val="514345658"/>
                  </a:ext>
                </a:extLst>
              </a:tr>
              <a:tr h="443692">
                <a:tc>
                  <a:txBody>
                    <a:bodyPr/>
                    <a:lstStyle/>
                    <a:p>
                      <a:pPr algn="ctr"/>
                      <a:r>
                        <a:rPr lang="en-US" altLang="zh-CN" sz="900" dirty="0"/>
                        <a:t>Weighted</a:t>
                      </a:r>
                      <a:r>
                        <a:rPr lang="zh-CN" altLang="en-US" sz="900" dirty="0"/>
                        <a:t> </a:t>
                      </a:r>
                      <a:r>
                        <a:rPr lang="en-US" altLang="zh-CN" sz="900" dirty="0"/>
                        <a:t>F1</a:t>
                      </a:r>
                      <a:r>
                        <a:rPr lang="zh-CN" altLang="en-US" sz="900" dirty="0"/>
                        <a:t> </a:t>
                      </a:r>
                      <a:r>
                        <a:rPr lang="en-US" altLang="zh-CN" sz="900" dirty="0"/>
                        <a:t>score</a:t>
                      </a:r>
                      <a:endParaRPr lang="zh-CN" altLang="en-US" sz="900" dirty="0"/>
                    </a:p>
                  </a:txBody>
                  <a:tcPr marL="57150" marR="57150" marT="28575" marB="28575" anchor="ctr"/>
                </a:tc>
                <a:tc>
                  <a:txBody>
                    <a:bodyPr/>
                    <a:lstStyle/>
                    <a:p>
                      <a:pPr algn="ctr"/>
                      <a:r>
                        <a:rPr lang="en-US" altLang="zh-CN" sz="900" dirty="0"/>
                        <a:t>0.889</a:t>
                      </a:r>
                      <a:endParaRPr lang="zh-CN" altLang="en-US" sz="900" dirty="0"/>
                    </a:p>
                  </a:txBody>
                  <a:tcPr marL="57150" marR="57150" marT="28575" marB="28575" anchor="ctr"/>
                </a:tc>
                <a:extLst>
                  <a:ext uri="{0D108BD9-81ED-4DB2-BD59-A6C34878D82A}">
                    <a16:rowId xmlns:a16="http://schemas.microsoft.com/office/drawing/2014/main" val="3596433900"/>
                  </a:ext>
                </a:extLst>
              </a:tr>
            </a:tbl>
          </a:graphicData>
        </a:graphic>
      </p:graphicFrame>
      <p:graphicFrame>
        <p:nvGraphicFramePr>
          <p:cNvPr id="45" name="表格 44">
            <a:extLst>
              <a:ext uri="{FF2B5EF4-FFF2-40B4-BE49-F238E27FC236}">
                <a16:creationId xmlns:a16="http://schemas.microsoft.com/office/drawing/2014/main" id="{4FFD2EAD-3D27-275F-D207-7FE821AC2E43}"/>
              </a:ext>
            </a:extLst>
          </p:cNvPr>
          <p:cNvGraphicFramePr>
            <a:graphicFrameLocks noGrp="1"/>
          </p:cNvGraphicFramePr>
          <p:nvPr/>
        </p:nvGraphicFramePr>
        <p:xfrm>
          <a:off x="7063044" y="883529"/>
          <a:ext cx="1669854" cy="1471928"/>
        </p:xfrm>
        <a:graphic>
          <a:graphicData uri="http://schemas.openxmlformats.org/drawingml/2006/table">
            <a:tbl>
              <a:tblPr firstRow="1" bandRow="1">
                <a:tableStyleId>{21E4AEA4-8DFA-4A89-87EB-49C32662AFE0}</a:tableStyleId>
              </a:tblPr>
              <a:tblGrid>
                <a:gridCol w="834927">
                  <a:extLst>
                    <a:ext uri="{9D8B030D-6E8A-4147-A177-3AD203B41FA5}">
                      <a16:colId xmlns:a16="http://schemas.microsoft.com/office/drawing/2014/main" val="2720908779"/>
                    </a:ext>
                  </a:extLst>
                </a:gridCol>
                <a:gridCol w="834927">
                  <a:extLst>
                    <a:ext uri="{9D8B030D-6E8A-4147-A177-3AD203B41FA5}">
                      <a16:colId xmlns:a16="http://schemas.microsoft.com/office/drawing/2014/main" val="1526373557"/>
                    </a:ext>
                  </a:extLst>
                </a:gridCol>
              </a:tblGrid>
              <a:tr h="257059">
                <a:tc>
                  <a:txBody>
                    <a:bodyPr/>
                    <a:lstStyle/>
                    <a:p>
                      <a:pPr algn="ctr"/>
                      <a:r>
                        <a:rPr lang="en-US" altLang="zh-CN" sz="900" dirty="0"/>
                        <a:t>Accuracy</a:t>
                      </a:r>
                    </a:p>
                  </a:txBody>
                  <a:tcPr marL="57150" marR="57150" marT="28575" marB="28575" anchor="ctr"/>
                </a:tc>
                <a:tc>
                  <a:txBody>
                    <a:bodyPr/>
                    <a:lstStyle/>
                    <a:p>
                      <a:pPr algn="ctr"/>
                      <a:r>
                        <a:rPr lang="en-US" altLang="zh-CN" sz="900" dirty="0"/>
                        <a:t>0.8860</a:t>
                      </a:r>
                      <a:endParaRPr lang="zh-CN" altLang="en-US" sz="900" dirty="0"/>
                    </a:p>
                  </a:txBody>
                  <a:tcPr marL="57150" marR="57150" marT="28575" marB="28575" anchor="ctr"/>
                </a:tc>
                <a:extLst>
                  <a:ext uri="{0D108BD9-81ED-4DB2-BD59-A6C34878D82A}">
                    <a16:rowId xmlns:a16="http://schemas.microsoft.com/office/drawing/2014/main" val="3042639356"/>
                  </a:ext>
                </a:extLst>
              </a:tr>
              <a:tr h="257059">
                <a:tc>
                  <a:txBody>
                    <a:bodyPr/>
                    <a:lstStyle/>
                    <a:p>
                      <a:pPr algn="ctr"/>
                      <a:r>
                        <a:rPr lang="en-US" altLang="zh-CN" sz="900" dirty="0"/>
                        <a:t>Precision</a:t>
                      </a:r>
                      <a:endParaRPr lang="zh-CN" altLang="en-US" sz="900" dirty="0"/>
                    </a:p>
                  </a:txBody>
                  <a:tcPr marL="57150" marR="57150" marT="28575" marB="28575" anchor="ctr"/>
                </a:tc>
                <a:tc>
                  <a:txBody>
                    <a:bodyPr/>
                    <a:lstStyle/>
                    <a:p>
                      <a:pPr algn="ctr"/>
                      <a:r>
                        <a:rPr lang="en-US" altLang="zh-CN" sz="900" dirty="0"/>
                        <a:t>0.933</a:t>
                      </a:r>
                      <a:endParaRPr lang="zh-CN" altLang="en-US" sz="900" dirty="0"/>
                    </a:p>
                  </a:txBody>
                  <a:tcPr marL="57150" marR="57150" marT="28575" marB="28575" anchor="ctr"/>
                </a:tc>
                <a:extLst>
                  <a:ext uri="{0D108BD9-81ED-4DB2-BD59-A6C34878D82A}">
                    <a16:rowId xmlns:a16="http://schemas.microsoft.com/office/drawing/2014/main" val="567336452"/>
                  </a:ext>
                </a:extLst>
              </a:tr>
              <a:tr h="257059">
                <a:tc>
                  <a:txBody>
                    <a:bodyPr/>
                    <a:lstStyle/>
                    <a:p>
                      <a:pPr algn="ctr"/>
                      <a:r>
                        <a:rPr lang="en-US" altLang="zh-CN" sz="900" dirty="0"/>
                        <a:t>Recall</a:t>
                      </a:r>
                      <a:endParaRPr lang="zh-CN" altLang="en-US" sz="900" dirty="0"/>
                    </a:p>
                  </a:txBody>
                  <a:tcPr marL="57150" marR="57150" marT="28575" marB="28575" anchor="ctr"/>
                </a:tc>
                <a:tc>
                  <a:txBody>
                    <a:bodyPr/>
                    <a:lstStyle/>
                    <a:p>
                      <a:pPr algn="ctr"/>
                      <a:r>
                        <a:rPr lang="en-US" altLang="zh-CN" sz="900" dirty="0"/>
                        <a:t>0.872</a:t>
                      </a:r>
                      <a:endParaRPr lang="zh-CN" altLang="en-US" sz="900" dirty="0"/>
                    </a:p>
                  </a:txBody>
                  <a:tcPr marL="57150" marR="57150" marT="28575" marB="28575" anchor="ctr"/>
                </a:tc>
                <a:extLst>
                  <a:ext uri="{0D108BD9-81ED-4DB2-BD59-A6C34878D82A}">
                    <a16:rowId xmlns:a16="http://schemas.microsoft.com/office/drawing/2014/main" val="3477726348"/>
                  </a:ext>
                </a:extLst>
              </a:tr>
              <a:tr h="257059">
                <a:tc>
                  <a:txBody>
                    <a:bodyPr/>
                    <a:lstStyle/>
                    <a:p>
                      <a:pPr algn="ctr"/>
                      <a:r>
                        <a:rPr lang="en-US" altLang="zh-CN" sz="900" dirty="0"/>
                        <a:t>F1</a:t>
                      </a:r>
                      <a:r>
                        <a:rPr lang="zh-CN" altLang="en-US" sz="900" dirty="0"/>
                        <a:t> </a:t>
                      </a:r>
                      <a:r>
                        <a:rPr lang="en-US" altLang="zh-CN" sz="900" dirty="0"/>
                        <a:t>score</a:t>
                      </a:r>
                      <a:endParaRPr lang="zh-CN" altLang="en-US" sz="900" dirty="0"/>
                    </a:p>
                  </a:txBody>
                  <a:tcPr marL="57150" marR="57150" marT="28575" marB="28575" anchor="ctr"/>
                </a:tc>
                <a:tc>
                  <a:txBody>
                    <a:bodyPr/>
                    <a:lstStyle/>
                    <a:p>
                      <a:pPr algn="ctr"/>
                      <a:r>
                        <a:rPr lang="en-US" altLang="zh-CN" sz="900" dirty="0"/>
                        <a:t>0.902</a:t>
                      </a:r>
                      <a:endParaRPr lang="zh-CN" altLang="en-US" sz="900" dirty="0"/>
                    </a:p>
                  </a:txBody>
                  <a:tcPr marL="57150" marR="57150" marT="28575" marB="28575" anchor="ctr"/>
                </a:tc>
                <a:extLst>
                  <a:ext uri="{0D108BD9-81ED-4DB2-BD59-A6C34878D82A}">
                    <a16:rowId xmlns:a16="http://schemas.microsoft.com/office/drawing/2014/main" val="514345658"/>
                  </a:ext>
                </a:extLst>
              </a:tr>
              <a:tr h="443692">
                <a:tc>
                  <a:txBody>
                    <a:bodyPr/>
                    <a:lstStyle/>
                    <a:p>
                      <a:pPr algn="ctr"/>
                      <a:r>
                        <a:rPr lang="en-US" altLang="zh-CN" sz="900" dirty="0"/>
                        <a:t>Weighted</a:t>
                      </a:r>
                      <a:r>
                        <a:rPr lang="zh-CN" altLang="en-US" sz="900" dirty="0"/>
                        <a:t> </a:t>
                      </a:r>
                      <a:r>
                        <a:rPr lang="en-US" altLang="zh-CN" sz="900" dirty="0"/>
                        <a:t>F1</a:t>
                      </a:r>
                      <a:r>
                        <a:rPr lang="zh-CN" altLang="en-US" sz="900" dirty="0"/>
                        <a:t> </a:t>
                      </a:r>
                      <a:r>
                        <a:rPr lang="en-US" altLang="zh-CN" sz="900" dirty="0"/>
                        <a:t>score</a:t>
                      </a:r>
                      <a:endParaRPr lang="zh-CN" altLang="en-US" sz="900" dirty="0"/>
                    </a:p>
                  </a:txBody>
                  <a:tcPr marL="57150" marR="57150" marT="28575" marB="28575" anchor="ctr"/>
                </a:tc>
                <a:tc>
                  <a:txBody>
                    <a:bodyPr/>
                    <a:lstStyle/>
                    <a:p>
                      <a:pPr algn="ctr"/>
                      <a:r>
                        <a:rPr lang="en-US" altLang="zh-CN" sz="900" dirty="0"/>
                        <a:t>0.896</a:t>
                      </a:r>
                      <a:endParaRPr lang="zh-CN" altLang="en-US" sz="900" dirty="0"/>
                    </a:p>
                  </a:txBody>
                  <a:tcPr marL="57150" marR="57150" marT="28575" marB="28575" anchor="ctr"/>
                </a:tc>
                <a:extLst>
                  <a:ext uri="{0D108BD9-81ED-4DB2-BD59-A6C34878D82A}">
                    <a16:rowId xmlns:a16="http://schemas.microsoft.com/office/drawing/2014/main" val="359643390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429000" cy="5143500"/>
          </a:xfrm>
          <a:prstGeom prst="rect">
            <a:avLst/>
          </a:prstGeom>
        </p:spPr>
      </p:pic>
      <p:sp>
        <p:nvSpPr>
          <p:cNvPr id="3" name="Text 0"/>
          <p:cNvSpPr/>
          <p:nvPr/>
        </p:nvSpPr>
        <p:spPr>
          <a:xfrm>
            <a:off x="3900265" y="434132"/>
            <a:ext cx="4772471" cy="841623"/>
          </a:xfrm>
          <a:prstGeom prst="rect">
            <a:avLst/>
          </a:prstGeom>
          <a:noFill/>
          <a:ln/>
        </p:spPr>
        <p:txBody>
          <a:bodyPr wrap="square" lIns="0" tIns="0" rIns="0" bIns="0" rtlCol="0" anchor="t"/>
          <a:lstStyle/>
          <a:p>
            <a:pPr>
              <a:lnSpc>
                <a:spcPts val="3313"/>
              </a:lnSpc>
            </a:pPr>
            <a:r>
              <a:rPr lang="en-US" sz="2625" b="1" dirty="0">
                <a:solidFill>
                  <a:srgbClr val="403C4E"/>
                </a:solidFill>
                <a:latin typeface="Merriweather Bold" pitchFamily="34" charset="0"/>
                <a:ea typeface="Merriweather Bold" pitchFamily="34" charset="-122"/>
                <a:cs typeface="Merriweather Bold" pitchFamily="34" charset="-120"/>
              </a:rPr>
              <a:t>Model Diagnostics and Significance Testing</a:t>
            </a:r>
            <a:endParaRPr lang="en-US" sz="2625" dirty="0"/>
          </a:p>
        </p:txBody>
      </p:sp>
      <p:pic>
        <p:nvPicPr>
          <p:cNvPr id="4" name="Image 1" descr="preencoded.png"/>
          <p:cNvPicPr>
            <a:picLocks noChangeAspect="1"/>
          </p:cNvPicPr>
          <p:nvPr/>
        </p:nvPicPr>
        <p:blipFill>
          <a:blip r:embed="rId4"/>
          <a:stretch>
            <a:fillRect/>
          </a:stretch>
        </p:blipFill>
        <p:spPr>
          <a:xfrm>
            <a:off x="3900264" y="1477715"/>
            <a:ext cx="673299" cy="1077218"/>
          </a:xfrm>
          <a:prstGeom prst="rect">
            <a:avLst/>
          </a:prstGeom>
        </p:spPr>
      </p:pic>
      <p:grpSp>
        <p:nvGrpSpPr>
          <p:cNvPr id="14" name="组合 13">
            <a:extLst>
              <a:ext uri="{FF2B5EF4-FFF2-40B4-BE49-F238E27FC236}">
                <a16:creationId xmlns:a16="http://schemas.microsoft.com/office/drawing/2014/main" id="{E99DE9AF-5CEA-8582-0AD0-CB967493140A}"/>
              </a:ext>
            </a:extLst>
          </p:cNvPr>
          <p:cNvGrpSpPr/>
          <p:nvPr/>
        </p:nvGrpSpPr>
        <p:grpSpPr>
          <a:xfrm>
            <a:off x="4752950" y="2693518"/>
            <a:ext cx="4287141" cy="722114"/>
            <a:chOff x="7640836" y="2517381"/>
            <a:chExt cx="6235541" cy="1155383"/>
          </a:xfrm>
        </p:grpSpPr>
        <p:sp>
          <p:nvSpPr>
            <p:cNvPr id="5" name="Text 1"/>
            <p:cNvSpPr/>
            <p:nvPr/>
          </p:nvSpPr>
          <p:spPr>
            <a:xfrm>
              <a:off x="7640836" y="2517381"/>
              <a:ext cx="2890957" cy="336590"/>
            </a:xfrm>
            <a:prstGeom prst="rect">
              <a:avLst/>
            </a:prstGeom>
            <a:noFill/>
            <a:ln/>
          </p:spPr>
          <p:txBody>
            <a:bodyPr wrap="none" lIns="0" tIns="0" rIns="0" bIns="0" rtlCol="0" anchor="t"/>
            <a:lstStyle/>
            <a:p>
              <a:pPr>
                <a:lnSpc>
                  <a:spcPts val="1656"/>
                </a:lnSpc>
              </a:pPr>
              <a:r>
                <a:rPr lang="en-US" sz="1500" b="1" dirty="0">
                  <a:solidFill>
                    <a:srgbClr val="403C4E"/>
                  </a:solidFill>
                  <a:latin typeface="Merriweather Bold" pitchFamily="34" charset="0"/>
                  <a:ea typeface="Merriweather Bold" pitchFamily="34" charset="-122"/>
                  <a:cs typeface="Merriweather Bold" pitchFamily="34" charset="-120"/>
                </a:rPr>
                <a:t>Likelihood Ratio Test</a:t>
              </a:r>
              <a:endParaRPr lang="en-US" sz="1500" dirty="0"/>
            </a:p>
          </p:txBody>
        </p:sp>
        <p:sp>
          <p:nvSpPr>
            <p:cNvPr id="6" name="Text 2"/>
            <p:cNvSpPr/>
            <p:nvPr/>
          </p:nvSpPr>
          <p:spPr>
            <a:xfrm>
              <a:off x="7640836" y="2983154"/>
              <a:ext cx="6235541" cy="689610"/>
            </a:xfrm>
            <a:prstGeom prst="rect">
              <a:avLst/>
            </a:prstGeom>
            <a:noFill/>
            <a:ln/>
          </p:spPr>
          <p:txBody>
            <a:bodyPr wrap="square" lIns="0" tIns="0" rIns="0" bIns="0" rtlCol="0" anchor="t"/>
            <a:lstStyle/>
            <a:p>
              <a:pPr>
                <a:lnSpc>
                  <a:spcPts val="1688"/>
                </a:lnSpc>
              </a:pPr>
              <a:r>
                <a:rPr lang="en-US" sz="1250" dirty="0">
                  <a:solidFill>
                    <a:srgbClr val="403C4E"/>
                  </a:solidFill>
                  <a:latin typeface="Open Sans" pitchFamily="34" charset="0"/>
                  <a:ea typeface="Open Sans" pitchFamily="34" charset="-122"/>
                  <a:cs typeface="Open Sans" pitchFamily="34" charset="-120"/>
                </a:rPr>
                <a:t>LLR </a:t>
              </a:r>
              <a:r>
                <a:rPr lang="en-US" sz="1250" b="1" dirty="0">
                  <a:solidFill>
                    <a:srgbClr val="403C4E"/>
                  </a:solidFill>
                  <a:latin typeface="Open Sans" pitchFamily="34" charset="0"/>
                  <a:ea typeface="Open Sans" pitchFamily="34" charset="-122"/>
                  <a:cs typeface="Open Sans" pitchFamily="34" charset="-120"/>
                </a:rPr>
                <a:t>p-value of 0.000 </a:t>
              </a:r>
              <a:r>
                <a:rPr lang="en-US" sz="1250" dirty="0">
                  <a:solidFill>
                    <a:srgbClr val="403C4E"/>
                  </a:solidFill>
                  <a:latin typeface="Open Sans" pitchFamily="34" charset="0"/>
                  <a:ea typeface="Open Sans" pitchFamily="34" charset="-122"/>
                  <a:cs typeface="Open Sans" pitchFamily="34" charset="-120"/>
                </a:rPr>
                <a:t>indicates that the model is statistically significant in predicting flight cancellations.</a:t>
              </a:r>
              <a:endParaRPr lang="en-US" sz="1250" dirty="0"/>
            </a:p>
          </p:txBody>
        </p:sp>
      </p:grpSp>
      <p:pic>
        <p:nvPicPr>
          <p:cNvPr id="7" name="Image 2" descr="preencoded.png"/>
          <p:cNvPicPr>
            <a:picLocks noChangeAspect="1"/>
          </p:cNvPicPr>
          <p:nvPr/>
        </p:nvPicPr>
        <p:blipFill>
          <a:blip r:embed="rId5"/>
          <a:stretch>
            <a:fillRect/>
          </a:stretch>
        </p:blipFill>
        <p:spPr>
          <a:xfrm>
            <a:off x="3900264" y="2554933"/>
            <a:ext cx="673299" cy="1077218"/>
          </a:xfrm>
          <a:prstGeom prst="rect">
            <a:avLst/>
          </a:prstGeom>
        </p:spPr>
      </p:pic>
      <p:grpSp>
        <p:nvGrpSpPr>
          <p:cNvPr id="13" name="组合 12">
            <a:extLst>
              <a:ext uri="{FF2B5EF4-FFF2-40B4-BE49-F238E27FC236}">
                <a16:creationId xmlns:a16="http://schemas.microsoft.com/office/drawing/2014/main" id="{8DC62054-4D7A-6BE4-DC3E-7A63FF7D8BCE}"/>
              </a:ext>
            </a:extLst>
          </p:cNvPr>
          <p:cNvGrpSpPr/>
          <p:nvPr/>
        </p:nvGrpSpPr>
        <p:grpSpPr>
          <a:xfrm>
            <a:off x="4752950" y="1608944"/>
            <a:ext cx="4287141" cy="722114"/>
            <a:chOff x="7640836" y="4303276"/>
            <a:chExt cx="6235541" cy="1155382"/>
          </a:xfrm>
        </p:grpSpPr>
        <p:sp>
          <p:nvSpPr>
            <p:cNvPr id="8" name="Text 3"/>
            <p:cNvSpPr/>
            <p:nvPr/>
          </p:nvSpPr>
          <p:spPr>
            <a:xfrm>
              <a:off x="7640836" y="4303276"/>
              <a:ext cx="2754749" cy="336590"/>
            </a:xfrm>
            <a:prstGeom prst="rect">
              <a:avLst/>
            </a:prstGeom>
            <a:noFill/>
            <a:ln/>
          </p:spPr>
          <p:txBody>
            <a:bodyPr wrap="none" lIns="0" tIns="0" rIns="0" bIns="0" rtlCol="0" anchor="t"/>
            <a:lstStyle/>
            <a:p>
              <a:pPr>
                <a:lnSpc>
                  <a:spcPts val="1656"/>
                </a:lnSpc>
              </a:pPr>
              <a:r>
                <a:rPr lang="en-US" sz="1500" b="1" dirty="0">
                  <a:solidFill>
                    <a:srgbClr val="403C4E"/>
                  </a:solidFill>
                  <a:latin typeface="Merriweather Bold" pitchFamily="34" charset="0"/>
                  <a:ea typeface="Merriweather Bold" pitchFamily="34" charset="-122"/>
                  <a:cs typeface="Merriweather Bold" pitchFamily="34" charset="-120"/>
                </a:rPr>
                <a:t>Feature Significance</a:t>
              </a:r>
              <a:endParaRPr lang="en-US" sz="1500" dirty="0"/>
            </a:p>
          </p:txBody>
        </p:sp>
        <p:sp>
          <p:nvSpPr>
            <p:cNvPr id="9" name="Text 4"/>
            <p:cNvSpPr/>
            <p:nvPr/>
          </p:nvSpPr>
          <p:spPr>
            <a:xfrm>
              <a:off x="7640836" y="4769048"/>
              <a:ext cx="6235541" cy="689610"/>
            </a:xfrm>
            <a:prstGeom prst="rect">
              <a:avLst/>
            </a:prstGeom>
            <a:noFill/>
            <a:ln/>
          </p:spPr>
          <p:txBody>
            <a:bodyPr wrap="square" lIns="0" tIns="0" rIns="0" bIns="0" rtlCol="0" anchor="t"/>
            <a:lstStyle/>
            <a:p>
              <a:pPr>
                <a:lnSpc>
                  <a:spcPts val="1688"/>
                </a:lnSpc>
              </a:pPr>
              <a:r>
                <a:rPr lang="en-US" sz="1250" dirty="0">
                  <a:solidFill>
                    <a:srgbClr val="403C4E"/>
                  </a:solidFill>
                  <a:latin typeface="Open Sans" pitchFamily="34" charset="0"/>
                  <a:ea typeface="Open Sans" pitchFamily="34" charset="-122"/>
                  <a:cs typeface="Open Sans" pitchFamily="34" charset="-120"/>
                </a:rPr>
                <a:t>All features included in the model have</a:t>
              </a:r>
              <a:r>
                <a:rPr lang="en-US" sz="1250" b="1" dirty="0">
                  <a:solidFill>
                    <a:srgbClr val="403C4E"/>
                  </a:solidFill>
                  <a:latin typeface="Open Sans" pitchFamily="34" charset="0"/>
                  <a:ea typeface="Open Sans" pitchFamily="34" charset="-122"/>
                  <a:cs typeface="Open Sans" pitchFamily="34" charset="-120"/>
                </a:rPr>
                <a:t> p-values &lt; 0.005</a:t>
              </a:r>
              <a:r>
                <a:rPr lang="en-US" sz="1250" dirty="0">
                  <a:solidFill>
                    <a:srgbClr val="403C4E"/>
                  </a:solidFill>
                  <a:latin typeface="Open Sans" pitchFamily="34" charset="0"/>
                  <a:ea typeface="Open Sans" pitchFamily="34" charset="-122"/>
                  <a:cs typeface="Open Sans" pitchFamily="34" charset="-120"/>
                </a:rPr>
                <a:t>, indicating they are statistically significant predictors.</a:t>
              </a:r>
              <a:endParaRPr lang="en-US" sz="1250" dirty="0"/>
            </a:p>
          </p:txBody>
        </p:sp>
      </p:grpSp>
      <p:pic>
        <p:nvPicPr>
          <p:cNvPr id="10" name="Image 3" descr="preencoded.png"/>
          <p:cNvPicPr>
            <a:picLocks noChangeAspect="1"/>
          </p:cNvPicPr>
          <p:nvPr/>
        </p:nvPicPr>
        <p:blipFill>
          <a:blip r:embed="rId6"/>
          <a:stretch>
            <a:fillRect/>
          </a:stretch>
        </p:blipFill>
        <p:spPr>
          <a:xfrm>
            <a:off x="3900264" y="3632151"/>
            <a:ext cx="673299" cy="1077218"/>
          </a:xfrm>
          <a:prstGeom prst="rect">
            <a:avLst/>
          </a:prstGeom>
        </p:spPr>
      </p:pic>
      <p:sp>
        <p:nvSpPr>
          <p:cNvPr id="11" name="Text 5"/>
          <p:cNvSpPr/>
          <p:nvPr/>
        </p:nvSpPr>
        <p:spPr>
          <a:xfrm>
            <a:off x="4775523" y="3766766"/>
            <a:ext cx="1982837" cy="210369"/>
          </a:xfrm>
          <a:prstGeom prst="rect">
            <a:avLst/>
          </a:prstGeom>
          <a:noFill/>
          <a:ln/>
        </p:spPr>
        <p:txBody>
          <a:bodyPr wrap="none" lIns="0" tIns="0" rIns="0" bIns="0" rtlCol="0" anchor="t"/>
          <a:lstStyle/>
          <a:p>
            <a:pPr>
              <a:lnSpc>
                <a:spcPts val="1656"/>
              </a:lnSpc>
            </a:pPr>
            <a:r>
              <a:rPr lang="en-US" sz="1500" b="1" dirty="0">
                <a:solidFill>
                  <a:srgbClr val="403C4E"/>
                </a:solidFill>
                <a:latin typeface="Merriweather Bold" pitchFamily="34" charset="0"/>
                <a:ea typeface="Merriweather Bold" pitchFamily="34" charset="-122"/>
                <a:cs typeface="Merriweather Bold" pitchFamily="34" charset="-120"/>
              </a:rPr>
              <a:t>Multicollinearity Check</a:t>
            </a:r>
            <a:endParaRPr lang="en-US" sz="1500" dirty="0"/>
          </a:p>
        </p:txBody>
      </p:sp>
      <p:sp>
        <p:nvSpPr>
          <p:cNvPr id="12" name="Text 6"/>
          <p:cNvSpPr/>
          <p:nvPr/>
        </p:nvSpPr>
        <p:spPr>
          <a:xfrm>
            <a:off x="4775523" y="4057873"/>
            <a:ext cx="4287141" cy="431006"/>
          </a:xfrm>
          <a:prstGeom prst="rect">
            <a:avLst/>
          </a:prstGeom>
          <a:noFill/>
          <a:ln/>
        </p:spPr>
        <p:txBody>
          <a:bodyPr wrap="square" lIns="0" tIns="0" rIns="0" bIns="0" rtlCol="0" anchor="t"/>
          <a:lstStyle/>
          <a:p>
            <a:pPr>
              <a:lnSpc>
                <a:spcPts val="1688"/>
              </a:lnSpc>
            </a:pPr>
            <a:r>
              <a:rPr lang="en-US" sz="1250" b="1" dirty="0">
                <a:solidFill>
                  <a:srgbClr val="403C4E"/>
                </a:solidFill>
                <a:latin typeface="Open Sans" pitchFamily="34" charset="0"/>
                <a:ea typeface="Open Sans" pitchFamily="34" charset="-122"/>
                <a:cs typeface="Open Sans" pitchFamily="34" charset="-120"/>
              </a:rPr>
              <a:t>Variance Inflation Factor (VIF) &lt; 10 </a:t>
            </a:r>
            <a:r>
              <a:rPr lang="en-US" sz="1250" dirty="0">
                <a:solidFill>
                  <a:srgbClr val="403C4E"/>
                </a:solidFill>
                <a:latin typeface="Open Sans" pitchFamily="34" charset="0"/>
                <a:ea typeface="Open Sans" pitchFamily="34" charset="-122"/>
                <a:cs typeface="Open Sans" pitchFamily="34" charset="-120"/>
              </a:rPr>
              <a:t>for all features, confirming that multicollinearity is not an issue in the model.</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6119" y="1602308"/>
            <a:ext cx="4740994" cy="442987"/>
          </a:xfrm>
          <a:prstGeom prst="rect">
            <a:avLst/>
          </a:prstGeom>
          <a:noFill/>
          <a:ln/>
        </p:spPr>
        <p:txBody>
          <a:bodyPr wrap="none" lIns="0" tIns="0" rIns="0" bIns="0" rtlCol="0" anchor="t"/>
          <a:lstStyle/>
          <a:p>
            <a:pPr>
              <a:lnSpc>
                <a:spcPts val="3469"/>
              </a:lnSpc>
            </a:pPr>
            <a:r>
              <a:rPr lang="en-US" sz="2781" b="1" dirty="0">
                <a:solidFill>
                  <a:srgbClr val="403C4E"/>
                </a:solidFill>
                <a:latin typeface="Merriweather Bold" pitchFamily="34" charset="0"/>
                <a:ea typeface="Merriweather Bold" pitchFamily="34" charset="-122"/>
                <a:cs typeface="Merriweather Bold" pitchFamily="34" charset="-120"/>
              </a:rPr>
              <a:t>Strengths and Weaknesses</a:t>
            </a:r>
            <a:endParaRPr lang="en-US" sz="2781" dirty="0"/>
          </a:p>
        </p:txBody>
      </p:sp>
      <p:sp>
        <p:nvSpPr>
          <p:cNvPr id="3" name="Text 1"/>
          <p:cNvSpPr/>
          <p:nvPr/>
        </p:nvSpPr>
        <p:spPr>
          <a:xfrm>
            <a:off x="1006761" y="2221421"/>
            <a:ext cx="1772022" cy="221456"/>
          </a:xfrm>
          <a:prstGeom prst="rect">
            <a:avLst/>
          </a:prstGeom>
          <a:noFill/>
          <a:ln/>
        </p:spPr>
        <p:txBody>
          <a:bodyPr wrap="none" lIns="0" tIns="0" rIns="0" bIns="0" rtlCol="0" anchor="t"/>
          <a:lstStyle/>
          <a:p>
            <a:pPr marL="214313" indent="-214313">
              <a:lnSpc>
                <a:spcPts val="1719"/>
              </a:lnSpc>
              <a:buFont typeface="Wingdings" pitchFamily="2" charset="2"/>
              <a:buChar char="n"/>
            </a:pPr>
            <a:r>
              <a:rPr lang="en-US" sz="1750" b="1" dirty="0">
                <a:solidFill>
                  <a:srgbClr val="403C4E"/>
                </a:solidFill>
                <a:latin typeface="Merriweather Bold" pitchFamily="34" charset="0"/>
                <a:ea typeface="Merriweather Bold" pitchFamily="34" charset="-122"/>
                <a:cs typeface="Merriweather Bold" pitchFamily="34" charset="-120"/>
              </a:rPr>
              <a:t>Strengths</a:t>
            </a:r>
            <a:endParaRPr lang="en-US" sz="1750" dirty="0"/>
          </a:p>
        </p:txBody>
      </p:sp>
      <p:sp>
        <p:nvSpPr>
          <p:cNvPr id="4" name="Text 2"/>
          <p:cNvSpPr/>
          <p:nvPr/>
        </p:nvSpPr>
        <p:spPr>
          <a:xfrm>
            <a:off x="1006761" y="2552861"/>
            <a:ext cx="3902943" cy="226814"/>
          </a:xfrm>
          <a:prstGeom prst="rect">
            <a:avLst/>
          </a:prstGeom>
          <a:noFill/>
          <a:ln/>
        </p:spPr>
        <p:txBody>
          <a:bodyPr wrap="none" lIns="0" tIns="0" rIns="0" bIns="0" rtlCol="0" anchor="t"/>
          <a:lstStyle/>
          <a:p>
            <a:pPr marL="214313" indent="-214313">
              <a:lnSpc>
                <a:spcPts val="1781"/>
              </a:lnSpc>
              <a:buSzPct val="100000"/>
              <a:buChar char="•"/>
            </a:pPr>
            <a:r>
              <a:rPr lang="en-US" sz="1500" dirty="0">
                <a:solidFill>
                  <a:srgbClr val="403C4E"/>
                </a:solidFill>
                <a:latin typeface="Open Sans" pitchFamily="34" charset="0"/>
                <a:ea typeface="Open Sans" pitchFamily="34" charset="-122"/>
                <a:cs typeface="Open Sans" pitchFamily="34" charset="-120"/>
              </a:rPr>
              <a:t>High Interpretability</a:t>
            </a:r>
            <a:r>
              <a:rPr lang="zh-CN" altLang="en-US" sz="1500" dirty="0">
                <a:solidFill>
                  <a:srgbClr val="403C4E"/>
                </a:solidFill>
                <a:latin typeface="Open Sans" pitchFamily="34" charset="0"/>
                <a:ea typeface="Open Sans" pitchFamily="34" charset="-122"/>
                <a:cs typeface="Open Sans" pitchFamily="34" charset="-120"/>
              </a:rPr>
              <a:t>  </a:t>
            </a:r>
            <a:endParaRPr lang="en-US" sz="1500" dirty="0"/>
          </a:p>
        </p:txBody>
      </p:sp>
      <p:sp>
        <p:nvSpPr>
          <p:cNvPr id="5" name="Text 3"/>
          <p:cNvSpPr/>
          <p:nvPr/>
        </p:nvSpPr>
        <p:spPr>
          <a:xfrm>
            <a:off x="1006761" y="2829235"/>
            <a:ext cx="3902943" cy="226814"/>
          </a:xfrm>
          <a:prstGeom prst="rect">
            <a:avLst/>
          </a:prstGeom>
          <a:noFill/>
          <a:ln/>
        </p:spPr>
        <p:txBody>
          <a:bodyPr wrap="none" lIns="0" tIns="0" rIns="0" bIns="0" rtlCol="0" anchor="t"/>
          <a:lstStyle/>
          <a:p>
            <a:pPr marL="214313" indent="-214313">
              <a:lnSpc>
                <a:spcPts val="1781"/>
              </a:lnSpc>
              <a:buSzPct val="100000"/>
              <a:buChar char="•"/>
            </a:pPr>
            <a:r>
              <a:rPr lang="en-US" sz="1500" dirty="0">
                <a:solidFill>
                  <a:srgbClr val="403C4E"/>
                </a:solidFill>
                <a:latin typeface="Open Sans" pitchFamily="34" charset="0"/>
                <a:ea typeface="Open Sans" pitchFamily="34" charset="-122"/>
                <a:cs typeface="Open Sans" pitchFamily="34" charset="-120"/>
              </a:rPr>
              <a:t>Good Fit and</a:t>
            </a:r>
            <a:r>
              <a:rPr lang="zh-CN" altLang="en-US" sz="1500" dirty="0">
                <a:solidFill>
                  <a:srgbClr val="403C4E"/>
                </a:solidFill>
                <a:latin typeface="Open Sans" pitchFamily="34" charset="0"/>
                <a:ea typeface="Open Sans" pitchFamily="34" charset="-122"/>
                <a:cs typeface="Open Sans" pitchFamily="34" charset="-120"/>
              </a:rPr>
              <a:t> </a:t>
            </a:r>
            <a:r>
              <a:rPr lang="en-US" altLang="zh-CN" sz="1500" dirty="0">
                <a:solidFill>
                  <a:srgbClr val="403C4E"/>
                </a:solidFill>
                <a:latin typeface="Open Sans" pitchFamily="34" charset="0"/>
                <a:ea typeface="Open Sans" pitchFamily="34" charset="-122"/>
                <a:cs typeface="Open Sans" pitchFamily="34" charset="-120"/>
              </a:rPr>
              <a:t>high</a:t>
            </a:r>
            <a:r>
              <a:rPr lang="zh-CN" altLang="en-US" sz="1500" dirty="0">
                <a:solidFill>
                  <a:srgbClr val="403C4E"/>
                </a:solidFill>
                <a:latin typeface="Open Sans" pitchFamily="34" charset="0"/>
                <a:ea typeface="Open Sans" pitchFamily="34" charset="-122"/>
                <a:cs typeface="Open Sans" pitchFamily="34" charset="-120"/>
              </a:rPr>
              <a:t> </a:t>
            </a:r>
            <a:r>
              <a:rPr lang="en-US" altLang="zh-CN" sz="1500" dirty="0">
                <a:solidFill>
                  <a:srgbClr val="403C4E"/>
                </a:solidFill>
                <a:latin typeface="Open Sans" pitchFamily="34" charset="0"/>
                <a:ea typeface="Open Sans" pitchFamily="34" charset="-122"/>
                <a:cs typeface="Open Sans" pitchFamily="34" charset="-120"/>
              </a:rPr>
              <a:t>accuracy</a:t>
            </a:r>
            <a:endParaRPr lang="en-US" sz="1500" dirty="0"/>
          </a:p>
        </p:txBody>
      </p:sp>
      <p:sp>
        <p:nvSpPr>
          <p:cNvPr id="6" name="Text 4"/>
          <p:cNvSpPr/>
          <p:nvPr/>
        </p:nvSpPr>
        <p:spPr>
          <a:xfrm>
            <a:off x="1006761" y="3105609"/>
            <a:ext cx="3902943" cy="226814"/>
          </a:xfrm>
          <a:prstGeom prst="rect">
            <a:avLst/>
          </a:prstGeom>
          <a:noFill/>
          <a:ln/>
        </p:spPr>
        <p:txBody>
          <a:bodyPr wrap="none" lIns="0" tIns="0" rIns="0" bIns="0" rtlCol="0" anchor="t"/>
          <a:lstStyle/>
          <a:p>
            <a:pPr marL="214313" indent="-214313">
              <a:lnSpc>
                <a:spcPts val="1781"/>
              </a:lnSpc>
              <a:buSzPct val="100000"/>
              <a:buChar char="•"/>
            </a:pPr>
            <a:r>
              <a:rPr lang="en-US" altLang="zh-CN" sz="1500" dirty="0">
                <a:solidFill>
                  <a:srgbClr val="403C4E"/>
                </a:solidFill>
                <a:latin typeface="Open Sans" pitchFamily="34" charset="0"/>
                <a:ea typeface="Open Sans" pitchFamily="34" charset="-122"/>
                <a:cs typeface="Open Sans" pitchFamily="34" charset="-120"/>
              </a:rPr>
              <a:t>Simplicity and Fast Processing Speed</a:t>
            </a:r>
            <a:br>
              <a:rPr lang="en-US" altLang="zh-CN" sz="1500" dirty="0">
                <a:solidFill>
                  <a:srgbClr val="403C4E"/>
                </a:solidFill>
                <a:latin typeface="Open Sans" pitchFamily="34" charset="0"/>
                <a:ea typeface="Open Sans" pitchFamily="34" charset="-122"/>
                <a:cs typeface="Open Sans" pitchFamily="34" charset="-120"/>
              </a:rPr>
            </a:br>
            <a:endParaRPr lang="en-US" sz="1500" dirty="0">
              <a:solidFill>
                <a:srgbClr val="403C4E"/>
              </a:solidFill>
              <a:latin typeface="Open Sans" pitchFamily="34" charset="0"/>
              <a:ea typeface="Open Sans" pitchFamily="34" charset="-122"/>
              <a:cs typeface="Open Sans" pitchFamily="34" charset="-120"/>
            </a:endParaRPr>
          </a:p>
        </p:txBody>
      </p:sp>
      <p:sp>
        <p:nvSpPr>
          <p:cNvPr id="7" name="Text 5"/>
          <p:cNvSpPr/>
          <p:nvPr/>
        </p:nvSpPr>
        <p:spPr>
          <a:xfrm>
            <a:off x="4270871" y="3758510"/>
            <a:ext cx="1772022" cy="221456"/>
          </a:xfrm>
          <a:prstGeom prst="rect">
            <a:avLst/>
          </a:prstGeom>
          <a:noFill/>
          <a:ln/>
        </p:spPr>
        <p:txBody>
          <a:bodyPr wrap="none" lIns="0" tIns="0" rIns="0" bIns="0" rtlCol="0" anchor="t"/>
          <a:lstStyle/>
          <a:p>
            <a:pPr marL="214313" indent="-214313">
              <a:lnSpc>
                <a:spcPts val="1719"/>
              </a:lnSpc>
              <a:buFont typeface="Wingdings" pitchFamily="2" charset="2"/>
              <a:buChar char="n"/>
            </a:pPr>
            <a:r>
              <a:rPr lang="en-US" sz="1750" b="1" dirty="0">
                <a:solidFill>
                  <a:srgbClr val="403C4E"/>
                </a:solidFill>
                <a:latin typeface="Merriweather Bold" pitchFamily="34" charset="0"/>
                <a:ea typeface="Merriweather Bold" pitchFamily="34" charset="-122"/>
                <a:cs typeface="Merriweather Bold" pitchFamily="34" charset="-120"/>
              </a:rPr>
              <a:t>Weaknesses</a:t>
            </a:r>
            <a:endParaRPr lang="en-US" sz="1750" dirty="0"/>
          </a:p>
        </p:txBody>
      </p:sp>
      <p:sp>
        <p:nvSpPr>
          <p:cNvPr id="8" name="Text 6"/>
          <p:cNvSpPr/>
          <p:nvPr/>
        </p:nvSpPr>
        <p:spPr>
          <a:xfrm>
            <a:off x="4091421" y="4121726"/>
            <a:ext cx="3902943" cy="226814"/>
          </a:xfrm>
          <a:prstGeom prst="rect">
            <a:avLst/>
          </a:prstGeom>
          <a:noFill/>
          <a:ln/>
        </p:spPr>
        <p:txBody>
          <a:bodyPr wrap="none" lIns="0" tIns="0" rIns="0" bIns="0" rtlCol="0" anchor="t"/>
          <a:lstStyle/>
          <a:p>
            <a:pPr marL="214313" indent="-214313">
              <a:lnSpc>
                <a:spcPts val="1781"/>
              </a:lnSpc>
              <a:buSzPct val="100000"/>
              <a:buChar char="•"/>
            </a:pPr>
            <a:r>
              <a:rPr lang="en-US" sz="1500" dirty="0">
                <a:solidFill>
                  <a:srgbClr val="403C4E"/>
                </a:solidFill>
                <a:latin typeface="Open Sans" pitchFamily="34" charset="0"/>
                <a:ea typeface="Open Sans" pitchFamily="34" charset="-122"/>
                <a:cs typeface="Open Sans" pitchFamily="34" charset="-120"/>
              </a:rPr>
              <a:t>Exclusion of Sparse Features</a:t>
            </a:r>
            <a:endParaRPr lang="en-US" sz="1500" dirty="0"/>
          </a:p>
        </p:txBody>
      </p:sp>
      <p:sp>
        <p:nvSpPr>
          <p:cNvPr id="9" name="Text 7"/>
          <p:cNvSpPr/>
          <p:nvPr/>
        </p:nvSpPr>
        <p:spPr>
          <a:xfrm>
            <a:off x="4091421" y="4398099"/>
            <a:ext cx="3902943" cy="226814"/>
          </a:xfrm>
          <a:prstGeom prst="rect">
            <a:avLst/>
          </a:prstGeom>
          <a:noFill/>
          <a:ln/>
        </p:spPr>
        <p:txBody>
          <a:bodyPr wrap="none" lIns="0" tIns="0" rIns="0" bIns="0" rtlCol="0" anchor="t"/>
          <a:lstStyle/>
          <a:p>
            <a:pPr marL="214313" indent="-214313">
              <a:lnSpc>
                <a:spcPts val="1781"/>
              </a:lnSpc>
              <a:buSzPct val="100000"/>
              <a:buChar char="•"/>
            </a:pPr>
            <a:r>
              <a:rPr lang="en-US" sz="1500" dirty="0">
                <a:solidFill>
                  <a:srgbClr val="403C4E"/>
                </a:solidFill>
                <a:latin typeface="Open Sans" pitchFamily="34" charset="0"/>
                <a:ea typeface="Open Sans" pitchFamily="34" charset="-122"/>
                <a:cs typeface="Open Sans" pitchFamily="34" charset="-120"/>
              </a:rPr>
              <a:t>Residual Independence Assumption not fully satisfied</a:t>
            </a:r>
          </a:p>
          <a:p>
            <a:pPr>
              <a:lnSpc>
                <a:spcPts val="1781"/>
              </a:lnSpc>
              <a:buSzPct val="100000"/>
            </a:pPr>
            <a:r>
              <a:rPr lang="zh-CN" altLang="en-US" sz="1500" dirty="0">
                <a:solidFill>
                  <a:srgbClr val="403C4E"/>
                </a:solidFill>
                <a:latin typeface="Open Sans" pitchFamily="34" charset="0"/>
                <a:cs typeface="Open Sans" pitchFamily="34" charset="-120"/>
              </a:rPr>
              <a:t>     </a:t>
            </a:r>
            <a:r>
              <a:rPr lang="en-US" altLang="zh-CN" sz="1500" dirty="0">
                <a:solidFill>
                  <a:srgbClr val="403C4E"/>
                </a:solidFill>
                <a:latin typeface="Open Sans" pitchFamily="34" charset="0"/>
                <a:ea typeface="Open Sans" pitchFamily="34" charset="-122"/>
                <a:cs typeface="Open Sans" pitchFamily="34" charset="-120"/>
              </a:rPr>
              <a:t>with</a:t>
            </a:r>
            <a:r>
              <a:rPr lang="zh-CN" altLang="en-US" sz="1500" dirty="0">
                <a:solidFill>
                  <a:srgbClr val="403C4E"/>
                </a:solidFill>
                <a:latin typeface="Open Sans" pitchFamily="34" charset="0"/>
                <a:cs typeface="Open Sans" pitchFamily="34" charset="-120"/>
              </a:rPr>
              <a:t> </a:t>
            </a:r>
            <a:r>
              <a:rPr lang="en-US" altLang="zh-CN" sz="1500" dirty="0">
                <a:solidFill>
                  <a:srgbClr val="403C4E"/>
                </a:solidFill>
                <a:latin typeface="Open Sans" pitchFamily="34" charset="0"/>
                <a:ea typeface="Open Sans" pitchFamily="34" charset="-122"/>
                <a:cs typeface="Open Sans" pitchFamily="34" charset="-120"/>
              </a:rPr>
              <a:t>Durbin-Watson Statistic: 0.93</a:t>
            </a:r>
            <a:endParaRPr lang="en-US" sz="1500" dirty="0">
              <a:solidFill>
                <a:srgbClr val="403C4E"/>
              </a:solidFill>
              <a:latin typeface="Open Sans" pitchFamily="34" charset="0"/>
              <a:ea typeface="Open Sans" pitchFamily="34" charset="-122"/>
              <a:cs typeface="Open Sans" pitchFamily="34" charset="-120"/>
            </a:endParaRPr>
          </a:p>
        </p:txBody>
      </p:sp>
      <p:pic>
        <p:nvPicPr>
          <p:cNvPr id="10" name="Image 0" descr="preencoded.png">
            <a:extLst>
              <a:ext uri="{FF2B5EF4-FFF2-40B4-BE49-F238E27FC236}">
                <a16:creationId xmlns:a16="http://schemas.microsoft.com/office/drawing/2014/main" id="{6D58213E-EEDC-55E9-6745-8878D743D74C}"/>
              </a:ext>
            </a:extLst>
          </p:cNvPr>
          <p:cNvPicPr>
            <a:picLocks noChangeAspect="1"/>
          </p:cNvPicPr>
          <p:nvPr/>
        </p:nvPicPr>
        <p:blipFill>
          <a:blip r:embed="rId3"/>
          <a:stretch>
            <a:fillRect/>
          </a:stretch>
        </p:blipFill>
        <p:spPr>
          <a:xfrm>
            <a:off x="-1" y="-1809"/>
            <a:ext cx="9144000" cy="1553766"/>
          </a:xfrm>
          <a:prstGeom prst="rect">
            <a:avLst/>
          </a:prstGeom>
        </p:spPr>
      </p:pic>
      <p:pic>
        <p:nvPicPr>
          <p:cNvPr id="12" name="图片 11">
            <a:extLst>
              <a:ext uri="{FF2B5EF4-FFF2-40B4-BE49-F238E27FC236}">
                <a16:creationId xmlns:a16="http://schemas.microsoft.com/office/drawing/2014/main" id="{56F46CFE-8DAC-336C-38F1-308CACC19197}"/>
              </a:ext>
            </a:extLst>
          </p:cNvPr>
          <p:cNvPicPr>
            <a:picLocks noChangeAspect="1"/>
          </p:cNvPicPr>
          <p:nvPr/>
        </p:nvPicPr>
        <p:blipFill>
          <a:blip r:embed="rId4"/>
          <a:stretch>
            <a:fillRect/>
          </a:stretch>
        </p:blipFill>
        <p:spPr>
          <a:xfrm>
            <a:off x="5777392" y="1624496"/>
            <a:ext cx="2454853" cy="2454853"/>
          </a:xfrm>
          <a:prstGeom prst="rect">
            <a:avLst/>
          </a:prstGeom>
        </p:spPr>
      </p:pic>
      <p:pic>
        <p:nvPicPr>
          <p:cNvPr id="14" name="图片 13">
            <a:extLst>
              <a:ext uri="{FF2B5EF4-FFF2-40B4-BE49-F238E27FC236}">
                <a16:creationId xmlns:a16="http://schemas.microsoft.com/office/drawing/2014/main" id="{1E275B86-31E6-8BBD-19F7-D80E1B3CAEBD}"/>
              </a:ext>
            </a:extLst>
          </p:cNvPr>
          <p:cNvPicPr>
            <a:picLocks noChangeAspect="1"/>
          </p:cNvPicPr>
          <p:nvPr/>
        </p:nvPicPr>
        <p:blipFill>
          <a:blip r:embed="rId5"/>
          <a:stretch>
            <a:fillRect/>
          </a:stretch>
        </p:blipFill>
        <p:spPr>
          <a:xfrm>
            <a:off x="1253892" y="3078725"/>
            <a:ext cx="2312814" cy="23128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41BCD281-FB50-15BA-DAB3-D8E13B5E57D5}"/>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C09A2200-DDA9-870F-9B1C-431AA86FCAFE}"/>
              </a:ext>
            </a:extLst>
          </p:cNvPr>
          <p:cNvSpPr>
            <a:spLocks noGrp="1"/>
          </p:cNvSpPr>
          <p:nvPr>
            <p:ph type="title"/>
          </p:nvPr>
        </p:nvSpPr>
        <p:spPr/>
        <p:txBody>
          <a:bodyPr>
            <a:normAutofit fontScale="90000"/>
          </a:bodyPr>
          <a:lstStyle/>
          <a:p>
            <a:r>
              <a:rPr lang="en-US" altLang="zh-CN" sz="3100" b="1" dirty="0">
                <a:solidFill>
                  <a:srgbClr val="403C4E"/>
                </a:solidFill>
                <a:latin typeface="Merriweather Bold" pitchFamily="34" charset="0"/>
                <a:ea typeface="Red Hat Display"/>
                <a:cs typeface="Red Hat Display"/>
                <a:sym typeface="Red Hat Text"/>
              </a:rPr>
              <a:t>Model-</a:t>
            </a:r>
            <a:r>
              <a:rPr lang="en-US" altLang="zh-CN" sz="3100" b="1" dirty="0" err="1">
                <a:solidFill>
                  <a:srgbClr val="403C4E"/>
                </a:solidFill>
                <a:latin typeface="Merriweather Bold" pitchFamily="34" charset="0"/>
                <a:ea typeface="Red Hat Display"/>
                <a:cs typeface="Red Hat Display"/>
                <a:sym typeface="Red Hat Text"/>
              </a:rPr>
              <a:t>LightGBM</a:t>
            </a:r>
            <a:r>
              <a:rPr lang="zh-CN" altLang="en-US" sz="3100" b="1" dirty="0">
                <a:solidFill>
                  <a:srgbClr val="403C4E"/>
                </a:solidFill>
                <a:latin typeface="Merriweather Bold" pitchFamily="34" charset="0"/>
                <a:cs typeface="Red Hat Display"/>
                <a:sym typeface="Red Hat Text"/>
              </a:rPr>
              <a:t>（</a:t>
            </a:r>
            <a:r>
              <a:rPr lang="en-US" altLang="zh-CN" sz="3100" b="1" dirty="0">
                <a:solidFill>
                  <a:srgbClr val="403C4E"/>
                </a:solidFill>
                <a:latin typeface="Merriweather Bold" pitchFamily="34" charset="0"/>
                <a:ea typeface="Red Hat Display"/>
                <a:cs typeface="Red Hat Display"/>
                <a:sym typeface="Red Hat Text"/>
              </a:rPr>
              <a:t>gradient boosting model</a:t>
            </a:r>
            <a:r>
              <a:rPr kumimoji="0" lang="zh-CN" altLang="en-US" sz="2800" b="1" i="0" u="none" strike="noStrike" kern="0" cap="none" spc="0" normalizeH="0" baseline="0" noProof="0" dirty="0">
                <a:ln>
                  <a:noFill/>
                </a:ln>
                <a:solidFill>
                  <a:srgbClr val="202020"/>
                </a:solidFill>
                <a:effectLst/>
                <a:uLnTx/>
                <a:uFillTx/>
                <a:latin typeface="Red Hat Text"/>
                <a:cs typeface="Red Hat Text"/>
                <a:sym typeface="Red Hat Text"/>
              </a:rPr>
              <a:t>）</a:t>
            </a:r>
            <a:endParaRPr lang="zh-CN" altLang="en-US" dirty="0"/>
          </a:p>
        </p:txBody>
      </p:sp>
      <p:sp>
        <p:nvSpPr>
          <p:cNvPr id="3" name="文本占位符 2">
            <a:extLst>
              <a:ext uri="{FF2B5EF4-FFF2-40B4-BE49-F238E27FC236}">
                <a16:creationId xmlns:a16="http://schemas.microsoft.com/office/drawing/2014/main" id="{81EF27CF-9CEE-20E6-CDBE-24609AD90A0B}"/>
              </a:ext>
            </a:extLst>
          </p:cNvPr>
          <p:cNvSpPr>
            <a:spLocks noGrp="1"/>
          </p:cNvSpPr>
          <p:nvPr>
            <p:ph type="body" idx="1"/>
          </p:nvPr>
        </p:nvSpPr>
        <p:spPr>
          <a:xfrm>
            <a:off x="311700" y="1162505"/>
            <a:ext cx="8520600" cy="3416400"/>
          </a:xfrm>
        </p:spPr>
        <p:txBody>
          <a:bodyPr/>
          <a:lstStyle/>
          <a:p>
            <a:pPr marL="342900"/>
            <a:r>
              <a:rPr lang="en-US" altLang="zh-CN" dirty="0">
                <a:solidFill>
                  <a:schemeClr val="tx1"/>
                </a:solidFill>
                <a:latin typeface="Merriweather Bold" panose="00000800000000000000" pitchFamily="2" charset="0"/>
              </a:rPr>
              <a:t>WHY </a:t>
            </a:r>
            <a:r>
              <a:rPr lang="en-US" altLang="zh-CN" dirty="0" err="1">
                <a:solidFill>
                  <a:schemeClr val="tx1"/>
                </a:solidFill>
                <a:latin typeface="Merriweather Bold" panose="00000800000000000000" pitchFamily="2" charset="0"/>
              </a:rPr>
              <a:t>LightGBM</a:t>
            </a:r>
            <a:r>
              <a:rPr lang="en-US" altLang="zh-CN" dirty="0">
                <a:solidFill>
                  <a:schemeClr val="tx1"/>
                </a:solidFill>
              </a:rPr>
              <a:t>:</a:t>
            </a:r>
          </a:p>
          <a:p>
            <a:pPr marL="0" indent="0">
              <a:buNone/>
            </a:pPr>
            <a:r>
              <a:rPr lang="en-US" altLang="zh-CN" b="0" i="0" dirty="0">
                <a:solidFill>
                  <a:srgbClr val="3C484E"/>
                </a:solidFill>
                <a:effectLst/>
                <a:latin typeface="Georgia" panose="02040502050405020303" pitchFamily="18" charset="0"/>
              </a:rPr>
              <a:t>	</a:t>
            </a:r>
            <a:r>
              <a:rPr lang="en-US" altLang="zh-CN" b="0" i="0" dirty="0">
                <a:solidFill>
                  <a:schemeClr val="tx1"/>
                </a:solidFill>
                <a:effectLst/>
                <a:latin typeface="Merriweather" panose="00000500000000000000" pitchFamily="2" charset="0"/>
              </a:rPr>
              <a:t>faster processing with large datasets</a:t>
            </a:r>
          </a:p>
          <a:p>
            <a:pPr marL="0" indent="0">
              <a:buNone/>
            </a:pPr>
            <a:r>
              <a:rPr lang="en-US" altLang="zh-CN" dirty="0">
                <a:solidFill>
                  <a:schemeClr val="tx1"/>
                </a:solidFill>
                <a:latin typeface="Merriweather" panose="00000500000000000000" pitchFamily="2" charset="0"/>
              </a:rPr>
              <a:t>	outperforms other models in recent studies(</a:t>
            </a:r>
            <a:r>
              <a:rPr lang="en-US" altLang="zh-CN" sz="1800" b="0" i="0" u="none" strike="noStrike" dirty="0" err="1">
                <a:solidFill>
                  <a:srgbClr val="000000"/>
                </a:solidFill>
                <a:effectLst/>
                <a:latin typeface="Merriweather" panose="00000500000000000000" pitchFamily="2" charset="0"/>
              </a:rPr>
              <a:t>Kiliç</a:t>
            </a:r>
            <a:r>
              <a:rPr lang="en-US" altLang="zh-CN" sz="1800" b="0" i="0" u="none" strike="noStrike" dirty="0">
                <a:solidFill>
                  <a:srgbClr val="000000"/>
                </a:solidFill>
                <a:effectLst/>
                <a:latin typeface="Merriweather" panose="00000500000000000000" pitchFamily="2" charset="0"/>
              </a:rPr>
              <a:t>, Kerim, and Jose,2023;</a:t>
            </a:r>
            <a:r>
              <a:rPr lang="en-US" altLang="zh-CN" sz="1800" b="0" i="0" u="none" strike="noStrike" dirty="0">
                <a:solidFill>
                  <a:srgbClr val="1C1D1E"/>
                </a:solidFill>
                <a:effectLst/>
                <a:latin typeface="Merriweather" panose="00000500000000000000" pitchFamily="2" charset="0"/>
              </a:rPr>
              <a:t> </a:t>
            </a:r>
            <a:r>
              <a:rPr lang="en-US" altLang="zh-CN" sz="1800" b="0" i="0" u="none" strike="noStrike" dirty="0" err="1">
                <a:solidFill>
                  <a:srgbClr val="1C1D1E"/>
                </a:solidFill>
                <a:effectLst/>
                <a:latin typeface="Merriweather" panose="00000500000000000000" pitchFamily="2" charset="0"/>
              </a:rPr>
              <a:t>Stefanovič,et</a:t>
            </a:r>
            <a:r>
              <a:rPr lang="en-US" altLang="zh-CN" sz="1800" b="0" i="0" u="none" strike="noStrike" dirty="0">
                <a:solidFill>
                  <a:srgbClr val="1C1D1E"/>
                </a:solidFill>
                <a:effectLst/>
                <a:latin typeface="Merriweather" panose="00000500000000000000" pitchFamily="2" charset="0"/>
              </a:rPr>
              <a:t> al.,2020)</a:t>
            </a:r>
            <a:endParaRPr lang="en-US" altLang="zh-CN" dirty="0">
              <a:solidFill>
                <a:schemeClr val="tx1"/>
              </a:solidFill>
              <a:latin typeface="Merriweather" panose="00000500000000000000" pitchFamily="2" charset="0"/>
            </a:endParaRPr>
          </a:p>
          <a:p>
            <a:pPr marL="342900"/>
            <a:r>
              <a:rPr lang="en-US" altLang="zh-CN" dirty="0">
                <a:solidFill>
                  <a:schemeClr val="tx1"/>
                </a:solidFill>
                <a:latin typeface="Merriweather Bold" panose="00000800000000000000" pitchFamily="2" charset="0"/>
              </a:rPr>
              <a:t>HOW </a:t>
            </a:r>
            <a:r>
              <a:rPr lang="en-US" altLang="zh-CN" dirty="0" err="1">
                <a:solidFill>
                  <a:schemeClr val="tx1"/>
                </a:solidFill>
                <a:latin typeface="Merriweather Bold" panose="00000800000000000000" pitchFamily="2" charset="0"/>
              </a:rPr>
              <a:t>LightGBM</a:t>
            </a:r>
            <a:r>
              <a:rPr lang="en-US" altLang="zh-CN" dirty="0">
                <a:solidFill>
                  <a:schemeClr val="tx1"/>
                </a:solidFill>
                <a:latin typeface="Merriweather Bold" panose="00000800000000000000" pitchFamily="2" charset="0"/>
              </a:rPr>
              <a:t> Works</a:t>
            </a:r>
            <a:r>
              <a:rPr lang="en-US" altLang="zh-CN" dirty="0">
                <a:solidFill>
                  <a:schemeClr val="tx1"/>
                </a:solidFill>
              </a:rPr>
              <a:t>:</a:t>
            </a:r>
          </a:p>
          <a:p>
            <a:pPr marL="0" indent="0">
              <a:buNone/>
            </a:pPr>
            <a:r>
              <a:rPr lang="zh-CN" altLang="zh-CN" dirty="0">
                <a:latin typeface="Merriweather" panose="00000500000000000000" pitchFamily="2" charset="0"/>
              </a:rPr>
              <a:t> </a:t>
            </a:r>
            <a:r>
              <a:rPr lang="en-US" altLang="zh-CN" dirty="0">
                <a:latin typeface="Merriweather" panose="00000500000000000000" pitchFamily="2" charset="0"/>
              </a:rPr>
              <a:t>	</a:t>
            </a:r>
            <a:r>
              <a:rPr lang="en-US" altLang="zh-CN" b="0" i="0" dirty="0">
                <a:solidFill>
                  <a:schemeClr val="tx1"/>
                </a:solidFill>
                <a:effectLst/>
                <a:latin typeface="Merriweather" panose="00000500000000000000" pitchFamily="2" charset="0"/>
              </a:rPr>
              <a:t>uses an ensemble of decision tree to prevent overfitting.</a:t>
            </a:r>
            <a:endParaRPr lang="en-US" altLang="zh-CN" dirty="0">
              <a:solidFill>
                <a:schemeClr val="tx1"/>
              </a:solidFill>
              <a:latin typeface="Merriweather" panose="00000500000000000000" pitchFamily="2" charset="0"/>
            </a:endParaRPr>
          </a:p>
          <a:p>
            <a:pPr marL="0" lvl="0" indent="0" algn="l" rtl="0">
              <a:spcBef>
                <a:spcPts val="800"/>
              </a:spcBef>
              <a:spcAft>
                <a:spcPts val="0"/>
              </a:spcAft>
              <a:buNone/>
            </a:pPr>
            <a:r>
              <a:rPr lang="en-US" altLang="zh-CN" dirty="0">
                <a:solidFill>
                  <a:schemeClr val="tx1"/>
                </a:solidFill>
                <a:latin typeface="Merriweather" panose="00000500000000000000" pitchFamily="2" charset="0"/>
              </a:rPr>
              <a:t>	leaf-wise tree growth makes it faster and more efficient, especially with big datasets.</a:t>
            </a:r>
          </a:p>
          <a:p>
            <a:pPr marL="114300" indent="0">
              <a:buNone/>
            </a:pPr>
            <a:endParaRPr lang="zh-CN" altLang="en-US" dirty="0"/>
          </a:p>
        </p:txBody>
      </p:sp>
      <p:pic>
        <p:nvPicPr>
          <p:cNvPr id="7" name="图片 6">
            <a:extLst>
              <a:ext uri="{FF2B5EF4-FFF2-40B4-BE49-F238E27FC236}">
                <a16:creationId xmlns:a16="http://schemas.microsoft.com/office/drawing/2014/main" id="{ABB66262-32EF-D456-8213-7E0B9BC7F3C1}"/>
              </a:ext>
            </a:extLst>
          </p:cNvPr>
          <p:cNvPicPr>
            <a:picLocks noChangeAspect="1"/>
          </p:cNvPicPr>
          <p:nvPr/>
        </p:nvPicPr>
        <p:blipFill>
          <a:blip r:embed="rId4"/>
          <a:stretch>
            <a:fillRect/>
          </a:stretch>
        </p:blipFill>
        <p:spPr>
          <a:xfrm>
            <a:off x="2534443" y="4909727"/>
            <a:ext cx="6400800" cy="151948"/>
          </a:xfrm>
          <a:prstGeom prst="rect">
            <a:avLst/>
          </a:prstGeom>
        </p:spPr>
      </p:pic>
      <p:pic>
        <p:nvPicPr>
          <p:cNvPr id="8" name="图片 7">
            <a:extLst>
              <a:ext uri="{FF2B5EF4-FFF2-40B4-BE49-F238E27FC236}">
                <a16:creationId xmlns:a16="http://schemas.microsoft.com/office/drawing/2014/main" id="{D847F3E5-08A4-6E45-B0E0-0C0C4618A83C}"/>
              </a:ext>
            </a:extLst>
          </p:cNvPr>
          <p:cNvPicPr>
            <a:picLocks noChangeAspect="1"/>
          </p:cNvPicPr>
          <p:nvPr/>
        </p:nvPicPr>
        <p:blipFill>
          <a:blip r:embed="rId5"/>
          <a:srcRect l="30750" t="5751" r="5983"/>
          <a:stretch/>
        </p:blipFill>
        <p:spPr>
          <a:xfrm>
            <a:off x="3853046" y="3602782"/>
            <a:ext cx="3376237" cy="1242629"/>
          </a:xfrm>
          <a:prstGeom prst="rect">
            <a:avLst/>
          </a:prstGeom>
        </p:spPr>
      </p:pic>
    </p:spTree>
    <p:extLst>
      <p:ext uri="{BB962C8B-B14F-4D97-AF65-F5344CB8AC3E}">
        <p14:creationId xmlns:p14="http://schemas.microsoft.com/office/powerpoint/2010/main" val="84715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12DA37F4-C059-EEC8-FE71-0ABDA79664EC}"/>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C5DA02B3-C6D9-6F83-9BB5-42F6498310F6}"/>
              </a:ext>
            </a:extLst>
          </p:cNvPr>
          <p:cNvSpPr>
            <a:spLocks noGrp="1"/>
          </p:cNvSpPr>
          <p:nvPr>
            <p:ph type="title"/>
          </p:nvPr>
        </p:nvSpPr>
        <p:spPr>
          <a:xfrm>
            <a:off x="166920" y="292390"/>
            <a:ext cx="8520600" cy="572700"/>
          </a:xfrm>
        </p:spPr>
        <p:txBody>
          <a:bodyPr>
            <a:noAutofit/>
          </a:bodyPr>
          <a:lstStyle/>
          <a:p>
            <a:r>
              <a:rPr lang="en-US" altLang="zh-CN" b="1" dirty="0">
                <a:solidFill>
                  <a:srgbClr val="403C4E"/>
                </a:solidFill>
                <a:latin typeface="Merriweather Bold" pitchFamily="34" charset="0"/>
                <a:ea typeface="Red Hat Display"/>
                <a:cs typeface="Red Hat Display"/>
              </a:rPr>
              <a:t>About the Project</a:t>
            </a:r>
            <a:endParaRPr lang="zh-CN" altLang="en-US" b="1" dirty="0">
              <a:solidFill>
                <a:srgbClr val="403C4E"/>
              </a:solidFill>
              <a:latin typeface="Merriweather Bold" pitchFamily="34" charset="0"/>
              <a:cs typeface="Red Hat Display"/>
            </a:endParaRPr>
          </a:p>
        </p:txBody>
      </p:sp>
      <p:grpSp>
        <p:nvGrpSpPr>
          <p:cNvPr id="4" name="组合 3">
            <a:extLst>
              <a:ext uri="{FF2B5EF4-FFF2-40B4-BE49-F238E27FC236}">
                <a16:creationId xmlns:a16="http://schemas.microsoft.com/office/drawing/2014/main" id="{F4D45B08-6780-6E95-572D-8E7AC4B3DC8A}"/>
              </a:ext>
            </a:extLst>
          </p:cNvPr>
          <p:cNvGrpSpPr/>
          <p:nvPr/>
        </p:nvGrpSpPr>
        <p:grpSpPr>
          <a:xfrm>
            <a:off x="1188660" y="1362543"/>
            <a:ext cx="704909" cy="2926080"/>
            <a:chOff x="1051500" y="701278"/>
            <a:chExt cx="949405" cy="2667358"/>
          </a:xfrm>
        </p:grpSpPr>
        <p:sp>
          <p:nvSpPr>
            <p:cNvPr id="5" name="Shape 2">
              <a:extLst>
                <a:ext uri="{FF2B5EF4-FFF2-40B4-BE49-F238E27FC236}">
                  <a16:creationId xmlns:a16="http://schemas.microsoft.com/office/drawing/2014/main" id="{44DB185C-8CD4-9786-C4F8-194A1517C8BB}"/>
                </a:ext>
              </a:extLst>
            </p:cNvPr>
            <p:cNvSpPr/>
            <p:nvPr/>
          </p:nvSpPr>
          <p:spPr>
            <a:xfrm>
              <a:off x="1409045" y="879991"/>
              <a:ext cx="591860" cy="22860"/>
            </a:xfrm>
            <a:prstGeom prst="roundRect">
              <a:avLst>
                <a:gd name="adj" fmla="val 310717"/>
              </a:avLst>
            </a:prstGeom>
            <a:solidFill>
              <a:srgbClr val="E5BEB2"/>
            </a:solidFill>
            <a:ln/>
          </p:spPr>
          <p:txBody>
            <a:bodyPr/>
            <a:lstStyle/>
            <a:p>
              <a:endParaRPr lang="zh-CN" altLang="en-US"/>
            </a:p>
          </p:txBody>
        </p:sp>
        <p:sp>
          <p:nvSpPr>
            <p:cNvPr id="6" name="Shape 3">
              <a:extLst>
                <a:ext uri="{FF2B5EF4-FFF2-40B4-BE49-F238E27FC236}">
                  <a16:creationId xmlns:a16="http://schemas.microsoft.com/office/drawing/2014/main" id="{F089D2B0-7C8D-37AD-6DFB-195482592FB9}"/>
                </a:ext>
              </a:extLst>
            </p:cNvPr>
            <p:cNvSpPr/>
            <p:nvPr/>
          </p:nvSpPr>
          <p:spPr>
            <a:xfrm>
              <a:off x="1062930" y="701278"/>
              <a:ext cx="380405" cy="380405"/>
            </a:xfrm>
            <a:prstGeom prst="roundRect">
              <a:avLst>
                <a:gd name="adj" fmla="val 18672"/>
              </a:avLst>
            </a:prstGeom>
            <a:solidFill>
              <a:srgbClr val="FFD8CC"/>
            </a:solidFill>
            <a:ln w="7620">
              <a:solidFill>
                <a:srgbClr val="E5BEB2"/>
              </a:solidFill>
              <a:prstDash val="solid"/>
            </a:ln>
          </p:spPr>
          <p:txBody>
            <a:bodyPr/>
            <a:lstStyle/>
            <a:p>
              <a:endParaRPr lang="zh-CN" altLang="en-US"/>
            </a:p>
          </p:txBody>
        </p:sp>
        <p:sp>
          <p:nvSpPr>
            <p:cNvPr id="7" name="Text 4">
              <a:extLst>
                <a:ext uri="{FF2B5EF4-FFF2-40B4-BE49-F238E27FC236}">
                  <a16:creationId xmlns:a16="http://schemas.microsoft.com/office/drawing/2014/main" id="{1338B9C8-E50E-9193-2E12-4D1740512E21}"/>
                </a:ext>
              </a:extLst>
            </p:cNvPr>
            <p:cNvSpPr/>
            <p:nvPr/>
          </p:nvSpPr>
          <p:spPr>
            <a:xfrm>
              <a:off x="1183541" y="764619"/>
              <a:ext cx="116205" cy="253722"/>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1</a:t>
              </a:r>
              <a:endParaRPr lang="en-US" sz="1950" dirty="0"/>
            </a:p>
          </p:txBody>
        </p:sp>
        <p:sp>
          <p:nvSpPr>
            <p:cNvPr id="8" name="Shape 7">
              <a:extLst>
                <a:ext uri="{FF2B5EF4-FFF2-40B4-BE49-F238E27FC236}">
                  <a16:creationId xmlns:a16="http://schemas.microsoft.com/office/drawing/2014/main" id="{90B49F61-BE38-2DDB-4E92-CBFF34DD117B}"/>
                </a:ext>
              </a:extLst>
            </p:cNvPr>
            <p:cNvSpPr/>
            <p:nvPr/>
          </p:nvSpPr>
          <p:spPr>
            <a:xfrm>
              <a:off x="1409045" y="2023467"/>
              <a:ext cx="591860" cy="22860"/>
            </a:xfrm>
            <a:prstGeom prst="roundRect">
              <a:avLst>
                <a:gd name="adj" fmla="val 310717"/>
              </a:avLst>
            </a:prstGeom>
            <a:solidFill>
              <a:srgbClr val="E5BEB2"/>
            </a:solidFill>
            <a:ln/>
          </p:spPr>
        </p:sp>
        <p:sp>
          <p:nvSpPr>
            <p:cNvPr id="9" name="Shape 8">
              <a:extLst>
                <a:ext uri="{FF2B5EF4-FFF2-40B4-BE49-F238E27FC236}">
                  <a16:creationId xmlns:a16="http://schemas.microsoft.com/office/drawing/2014/main" id="{1C8FEABF-9758-030D-50F7-49B45E4BCBFF}"/>
                </a:ext>
              </a:extLst>
            </p:cNvPr>
            <p:cNvSpPr/>
            <p:nvPr/>
          </p:nvSpPr>
          <p:spPr>
            <a:xfrm>
              <a:off x="1051500" y="1844754"/>
              <a:ext cx="380406" cy="380405"/>
            </a:xfrm>
            <a:prstGeom prst="roundRect">
              <a:avLst>
                <a:gd name="adj" fmla="val 18672"/>
              </a:avLst>
            </a:prstGeom>
            <a:solidFill>
              <a:srgbClr val="FFD8CC"/>
            </a:solidFill>
            <a:ln w="7620">
              <a:solidFill>
                <a:srgbClr val="E5BEB2"/>
              </a:solidFill>
              <a:prstDash val="solid"/>
            </a:ln>
          </p:spPr>
          <p:txBody>
            <a:bodyPr/>
            <a:lstStyle/>
            <a:p>
              <a:endParaRPr lang="zh-CN" altLang="en-US"/>
            </a:p>
          </p:txBody>
        </p:sp>
        <p:sp>
          <p:nvSpPr>
            <p:cNvPr id="10" name="Text 9">
              <a:extLst>
                <a:ext uri="{FF2B5EF4-FFF2-40B4-BE49-F238E27FC236}">
                  <a16:creationId xmlns:a16="http://schemas.microsoft.com/office/drawing/2014/main" id="{EB739897-35AC-1CB0-4F92-CC51DFBF70FF}"/>
                </a:ext>
              </a:extLst>
            </p:cNvPr>
            <p:cNvSpPr/>
            <p:nvPr/>
          </p:nvSpPr>
          <p:spPr>
            <a:xfrm>
              <a:off x="1164968" y="1908096"/>
              <a:ext cx="153472" cy="253722"/>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2</a:t>
              </a:r>
              <a:endParaRPr lang="en-US" sz="1950" dirty="0"/>
            </a:p>
          </p:txBody>
        </p:sp>
        <p:sp>
          <p:nvSpPr>
            <p:cNvPr id="11" name="Shape 12">
              <a:extLst>
                <a:ext uri="{FF2B5EF4-FFF2-40B4-BE49-F238E27FC236}">
                  <a16:creationId xmlns:a16="http://schemas.microsoft.com/office/drawing/2014/main" id="{3BD0FFCD-FF0E-E4F0-75F4-FB83384BA3D5}"/>
                </a:ext>
              </a:extLst>
            </p:cNvPr>
            <p:cNvSpPr/>
            <p:nvPr/>
          </p:nvSpPr>
          <p:spPr>
            <a:xfrm>
              <a:off x="1409045" y="3166943"/>
              <a:ext cx="591860" cy="22860"/>
            </a:xfrm>
            <a:prstGeom prst="roundRect">
              <a:avLst>
                <a:gd name="adj" fmla="val 310717"/>
              </a:avLst>
            </a:prstGeom>
            <a:solidFill>
              <a:srgbClr val="E5BEB2"/>
            </a:solidFill>
            <a:ln/>
          </p:spPr>
        </p:sp>
        <p:sp>
          <p:nvSpPr>
            <p:cNvPr id="12" name="Shape 13">
              <a:extLst>
                <a:ext uri="{FF2B5EF4-FFF2-40B4-BE49-F238E27FC236}">
                  <a16:creationId xmlns:a16="http://schemas.microsoft.com/office/drawing/2014/main" id="{A33DA288-BE6F-8DDD-12A0-C27D3E7D2638}"/>
                </a:ext>
              </a:extLst>
            </p:cNvPr>
            <p:cNvSpPr/>
            <p:nvPr/>
          </p:nvSpPr>
          <p:spPr>
            <a:xfrm>
              <a:off x="1051500" y="2988231"/>
              <a:ext cx="380405" cy="380405"/>
            </a:xfrm>
            <a:prstGeom prst="roundRect">
              <a:avLst>
                <a:gd name="adj" fmla="val 18672"/>
              </a:avLst>
            </a:prstGeom>
            <a:solidFill>
              <a:srgbClr val="FFD8CC"/>
            </a:solidFill>
            <a:ln w="7620">
              <a:solidFill>
                <a:srgbClr val="E5BEB2"/>
              </a:solidFill>
              <a:prstDash val="solid"/>
            </a:ln>
          </p:spPr>
        </p:sp>
        <p:sp>
          <p:nvSpPr>
            <p:cNvPr id="13" name="Text 14">
              <a:extLst>
                <a:ext uri="{FF2B5EF4-FFF2-40B4-BE49-F238E27FC236}">
                  <a16:creationId xmlns:a16="http://schemas.microsoft.com/office/drawing/2014/main" id="{15E80F5B-292E-3102-9B36-C0D590EDE37C}"/>
                </a:ext>
              </a:extLst>
            </p:cNvPr>
            <p:cNvSpPr/>
            <p:nvPr/>
          </p:nvSpPr>
          <p:spPr>
            <a:xfrm>
              <a:off x="1169849" y="3051572"/>
              <a:ext cx="143589" cy="253722"/>
            </a:xfrm>
            <a:prstGeom prst="rect">
              <a:avLst/>
            </a:prstGeom>
            <a:noFill/>
            <a:ln/>
          </p:spPr>
          <p:txBody>
            <a:bodyPr wrap="none" lIns="0" tIns="0" rIns="0" bIns="0" rtlCol="0" anchor="t"/>
            <a:lstStyle/>
            <a:p>
              <a:pPr marL="0" indent="0" algn="ctr">
                <a:lnSpc>
                  <a:spcPts val="1950"/>
                </a:lnSpc>
                <a:buNone/>
              </a:pPr>
              <a:r>
                <a:rPr lang="en-US" sz="1950" b="1" dirty="0">
                  <a:solidFill>
                    <a:srgbClr val="403C4E"/>
                  </a:solidFill>
                  <a:latin typeface="Merriweather Bold" pitchFamily="34" charset="0"/>
                  <a:ea typeface="Merriweather Bold" pitchFamily="34" charset="-122"/>
                  <a:cs typeface="Merriweather Bold" pitchFamily="34" charset="-120"/>
                </a:rPr>
                <a:t>3</a:t>
              </a:r>
              <a:endParaRPr lang="en-US" sz="1950" dirty="0"/>
            </a:p>
          </p:txBody>
        </p:sp>
      </p:grpSp>
      <p:sp>
        <p:nvSpPr>
          <p:cNvPr id="15" name="文本框 14">
            <a:extLst>
              <a:ext uri="{FF2B5EF4-FFF2-40B4-BE49-F238E27FC236}">
                <a16:creationId xmlns:a16="http://schemas.microsoft.com/office/drawing/2014/main" id="{967B6951-9888-F348-850E-EBEB6412B8C0}"/>
              </a:ext>
            </a:extLst>
          </p:cNvPr>
          <p:cNvSpPr txBox="1"/>
          <p:nvPr/>
        </p:nvSpPr>
        <p:spPr>
          <a:xfrm>
            <a:off x="1935480" y="1152475"/>
            <a:ext cx="5852160" cy="1077218"/>
          </a:xfrm>
          <a:prstGeom prst="rect">
            <a:avLst/>
          </a:prstGeom>
          <a:noFill/>
        </p:spPr>
        <p:txBody>
          <a:bodyPr wrap="square">
            <a:spAutoFit/>
          </a:bodyPr>
          <a:lstStyle/>
          <a:p>
            <a:pPr algn="just" rtl="0">
              <a:spcAft>
                <a:spcPts val="800"/>
              </a:spcAft>
            </a:pPr>
            <a:r>
              <a:rPr lang="en-US" altLang="zh-CN" sz="1600" b="1" dirty="0">
                <a:solidFill>
                  <a:srgbClr val="403C4E"/>
                </a:solidFill>
                <a:latin typeface="Merriweather Bold" pitchFamily="34" charset="0"/>
                <a:ea typeface="Red Hat Display"/>
                <a:cs typeface="Red Hat Display"/>
              </a:rPr>
              <a:t>Background: </a:t>
            </a:r>
            <a:r>
              <a:rPr lang="en-US" altLang="zh-CN" sz="1600" b="0" i="0" u="none" strike="noStrike" dirty="0">
                <a:solidFill>
                  <a:srgbClr val="353535"/>
                </a:solidFill>
                <a:effectLst/>
                <a:latin typeface="Merriweather" panose="00000500000000000000" pitchFamily="2" charset="0"/>
              </a:rPr>
              <a:t>The holiday season from November to January is one of the busiest for airlines in US. Identifying flight delay and cancellation patterns can help reduce disruptions. </a:t>
            </a:r>
            <a:endParaRPr lang="en-US" altLang="zh-CN" sz="1600" b="0" dirty="0">
              <a:effectLst/>
              <a:latin typeface="Merriweather" panose="00000500000000000000" pitchFamily="2" charset="0"/>
            </a:endParaRPr>
          </a:p>
        </p:txBody>
      </p:sp>
      <p:sp>
        <p:nvSpPr>
          <p:cNvPr id="16" name="文本框 15">
            <a:extLst>
              <a:ext uri="{FF2B5EF4-FFF2-40B4-BE49-F238E27FC236}">
                <a16:creationId xmlns:a16="http://schemas.microsoft.com/office/drawing/2014/main" id="{0EA6DD23-5587-10B0-60CB-F3D61353719D}"/>
              </a:ext>
            </a:extLst>
          </p:cNvPr>
          <p:cNvSpPr txBox="1"/>
          <p:nvPr/>
        </p:nvSpPr>
        <p:spPr>
          <a:xfrm>
            <a:off x="1935480" y="2391778"/>
            <a:ext cx="6019860" cy="1077218"/>
          </a:xfrm>
          <a:prstGeom prst="rect">
            <a:avLst/>
          </a:prstGeom>
          <a:noFill/>
        </p:spPr>
        <p:txBody>
          <a:bodyPr wrap="square">
            <a:spAutoFit/>
          </a:bodyPr>
          <a:lstStyle/>
          <a:p>
            <a:pPr algn="just" rtl="0">
              <a:spcAft>
                <a:spcPts val="800"/>
              </a:spcAft>
            </a:pPr>
            <a:r>
              <a:rPr lang="en-US" altLang="zh-CN" sz="1600" b="1" i="0" u="none" strike="noStrike" dirty="0">
                <a:solidFill>
                  <a:srgbClr val="353535"/>
                </a:solidFill>
                <a:effectLst/>
                <a:latin typeface="Merriweather" panose="00000500000000000000" pitchFamily="2" charset="0"/>
              </a:rPr>
              <a:t>Aim of project</a:t>
            </a:r>
            <a:r>
              <a:rPr lang="en-US" altLang="zh-CN" sz="1600" b="0" i="0" u="none" strike="noStrike" dirty="0">
                <a:solidFill>
                  <a:srgbClr val="353535"/>
                </a:solidFill>
                <a:effectLst/>
                <a:latin typeface="Merriweather" panose="00000500000000000000" pitchFamily="2" charset="0"/>
              </a:rPr>
              <a:t>: Predict holiday flight cancellations and estimate delays using flight data and weather conditions at origin and destination airports, identifying key factors that influence cancellations and delays.</a:t>
            </a:r>
            <a:endParaRPr lang="en-US" altLang="zh-CN" sz="1600" b="0" dirty="0">
              <a:effectLst/>
              <a:latin typeface="Merriweather" panose="00000500000000000000" pitchFamily="2" charset="0"/>
            </a:endParaRPr>
          </a:p>
        </p:txBody>
      </p:sp>
      <p:sp>
        <p:nvSpPr>
          <p:cNvPr id="17" name="文本框 16">
            <a:extLst>
              <a:ext uri="{FF2B5EF4-FFF2-40B4-BE49-F238E27FC236}">
                <a16:creationId xmlns:a16="http://schemas.microsoft.com/office/drawing/2014/main" id="{5E996D20-BBA3-55A3-79A8-D5EA66FC3351}"/>
              </a:ext>
            </a:extLst>
          </p:cNvPr>
          <p:cNvSpPr txBox="1"/>
          <p:nvPr/>
        </p:nvSpPr>
        <p:spPr>
          <a:xfrm>
            <a:off x="1893568" y="3744202"/>
            <a:ext cx="5935981" cy="830997"/>
          </a:xfrm>
          <a:prstGeom prst="rect">
            <a:avLst/>
          </a:prstGeom>
          <a:noFill/>
        </p:spPr>
        <p:txBody>
          <a:bodyPr wrap="square">
            <a:spAutoFit/>
          </a:bodyPr>
          <a:lstStyle/>
          <a:p>
            <a:pPr algn="just" rtl="0">
              <a:spcAft>
                <a:spcPts val="800"/>
              </a:spcAft>
            </a:pPr>
            <a:r>
              <a:rPr lang="en-US" altLang="zh-CN" sz="1600" b="1" i="0" u="none" strike="noStrike" dirty="0">
                <a:solidFill>
                  <a:srgbClr val="353535"/>
                </a:solidFill>
                <a:effectLst/>
                <a:latin typeface="Merriweather" panose="00000500000000000000" pitchFamily="2" charset="0"/>
              </a:rPr>
              <a:t>Data Source</a:t>
            </a:r>
            <a:r>
              <a:rPr lang="en-US" altLang="zh-CN" sz="1600" b="0" i="0" u="none" strike="noStrike" dirty="0">
                <a:solidFill>
                  <a:srgbClr val="353535"/>
                </a:solidFill>
                <a:effectLst/>
                <a:latin typeface="Merriweather" panose="00000500000000000000" pitchFamily="2" charset="0"/>
              </a:rPr>
              <a:t>: United State Department of Transportation U.S. Department of Transportation(BTS), National Oceanic and Atmospheric Administration(NOAA)</a:t>
            </a:r>
            <a:endParaRPr lang="en-US" altLang="zh-CN" sz="1600" b="0" dirty="0">
              <a:effectLst/>
              <a:latin typeface="Merriweather" panose="00000500000000000000" pitchFamily="2" charset="0"/>
            </a:endParaRPr>
          </a:p>
        </p:txBody>
      </p:sp>
    </p:spTree>
    <p:extLst>
      <p:ext uri="{BB962C8B-B14F-4D97-AF65-F5344CB8AC3E}">
        <p14:creationId xmlns:p14="http://schemas.microsoft.com/office/powerpoint/2010/main" val="97228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8805-663F-82E1-6291-6661B2BC52E7}"/>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8B30B71-F9E4-FFB2-FE4B-672F0C73E70C}"/>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531F4530-B64D-F5BE-8550-CB8C26BD5552}"/>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rPr>
              <a:t>Model training </a:t>
            </a:r>
            <a:endParaRPr lang="zh-CN" altLang="en-US" sz="2781" dirty="0">
              <a:solidFill>
                <a:srgbClr val="403C4E"/>
              </a:solidFill>
              <a:latin typeface="Merriweather Bold" pitchFamily="34" charset="0"/>
            </a:endParaRPr>
          </a:p>
        </p:txBody>
      </p:sp>
      <p:sp>
        <p:nvSpPr>
          <p:cNvPr id="3" name="文本占位符 2">
            <a:extLst>
              <a:ext uri="{FF2B5EF4-FFF2-40B4-BE49-F238E27FC236}">
                <a16:creationId xmlns:a16="http://schemas.microsoft.com/office/drawing/2014/main" id="{5A50B9E7-CA7C-E2DB-7314-EAB9B0943BB0}"/>
              </a:ext>
            </a:extLst>
          </p:cNvPr>
          <p:cNvSpPr>
            <a:spLocks noGrp="1"/>
          </p:cNvSpPr>
          <p:nvPr>
            <p:ph type="body" idx="1"/>
          </p:nvPr>
        </p:nvSpPr>
        <p:spPr/>
        <p:txBody>
          <a:bodyPr>
            <a:normAutofit lnSpcReduction="10000"/>
          </a:bodyPr>
          <a:lstStyle/>
          <a:p>
            <a:pPr marL="342900">
              <a:buClr>
                <a:schemeClr val="tx1"/>
              </a:buClr>
            </a:pPr>
            <a:r>
              <a:rPr lang="en-US" altLang="zh-CN" sz="2000" b="1" dirty="0">
                <a:solidFill>
                  <a:schemeClr val="tx1"/>
                </a:solidFill>
                <a:latin typeface="Merriweather" panose="00000500000000000000" pitchFamily="2" charset="0"/>
                <a:ea typeface="Merriweather Bold" pitchFamily="34" charset="-122"/>
              </a:rPr>
              <a:t>Target</a:t>
            </a:r>
            <a:r>
              <a:rPr lang="en-US" altLang="zh-CN" sz="2000" b="1" dirty="0">
                <a:solidFill>
                  <a:schemeClr val="tx1"/>
                </a:solidFill>
                <a:latin typeface="Merriweather" panose="00000500000000000000" pitchFamily="2" charset="0"/>
                <a:ea typeface="PingFangSC-Regular" panose="020B0400000000000000" pitchFamily="34" charset="-122"/>
              </a:rPr>
              <a:t> </a:t>
            </a:r>
            <a:r>
              <a:rPr lang="en-US" altLang="zh-CN" sz="2000" b="1" dirty="0">
                <a:solidFill>
                  <a:schemeClr val="tx1"/>
                </a:solidFill>
                <a:latin typeface="Merriweather" panose="00000500000000000000" pitchFamily="2" charset="0"/>
                <a:ea typeface="Merriweather Bold" pitchFamily="34" charset="-122"/>
              </a:rPr>
              <a:t>Variable</a:t>
            </a:r>
            <a:r>
              <a:rPr lang="en-US" altLang="zh-CN" sz="2000" b="1" dirty="0">
                <a:solidFill>
                  <a:schemeClr val="tx1"/>
                </a:solidFill>
                <a:latin typeface="Merriweather" panose="00000500000000000000" pitchFamily="2" charset="0"/>
                <a:ea typeface="PingFangSC-Regular" panose="020B0400000000000000" pitchFamily="34" charset="-122"/>
              </a:rPr>
              <a:t> </a:t>
            </a:r>
            <a:r>
              <a:rPr lang="en-US" altLang="zh-CN" sz="2000" b="1" dirty="0">
                <a:solidFill>
                  <a:schemeClr val="tx1"/>
                </a:solidFill>
                <a:latin typeface="Merriweather" panose="00000500000000000000" pitchFamily="2" charset="0"/>
                <a:ea typeface="Merriweather Bold" pitchFamily="34" charset="-122"/>
              </a:rPr>
              <a:t>(y</a:t>
            </a:r>
            <a:r>
              <a:rPr lang="en-US" altLang="zh-CN" sz="1800" b="1" dirty="0">
                <a:solidFill>
                  <a:schemeClr val="tx1"/>
                </a:solidFill>
                <a:latin typeface="Merriweather" panose="00000500000000000000" pitchFamily="2" charset="0"/>
                <a:ea typeface="Merriweather Bold" pitchFamily="34" charset="-122"/>
              </a:rPr>
              <a:t>): </a:t>
            </a:r>
            <a:r>
              <a:rPr lang="en-US" altLang="zh-CN" sz="1800" dirty="0">
                <a:solidFill>
                  <a:schemeClr val="tx1"/>
                </a:solidFill>
                <a:latin typeface="Merriweather" panose="00000500000000000000" pitchFamily="2" charset="0"/>
                <a:ea typeface="Merriweather Bold" pitchFamily="34" charset="-122"/>
              </a:rPr>
              <a:t>Arrival Delay Minutes</a:t>
            </a:r>
          </a:p>
          <a:p>
            <a:pPr marL="342900">
              <a:buClr>
                <a:schemeClr val="tx1"/>
              </a:buClr>
            </a:pPr>
            <a:r>
              <a:rPr lang="en-US" altLang="zh-CN" sz="2000" b="1" dirty="0">
                <a:solidFill>
                  <a:schemeClr val="tx1"/>
                </a:solidFill>
                <a:latin typeface="Merriweather" panose="00000500000000000000" pitchFamily="2" charset="0"/>
                <a:ea typeface="Merriweather Bold" pitchFamily="34" charset="-122"/>
              </a:rPr>
              <a:t>Predictors: </a:t>
            </a:r>
            <a:r>
              <a:rPr lang="en-US" altLang="zh-CN" sz="1800" dirty="0">
                <a:solidFill>
                  <a:schemeClr val="tx1"/>
                </a:solidFill>
                <a:latin typeface="Merriweather" panose="00000500000000000000" pitchFamily="2" charset="0"/>
                <a:ea typeface="Merriweather Bold" pitchFamily="34" charset="-122"/>
              </a:rPr>
              <a:t>flight data(</a:t>
            </a:r>
            <a:r>
              <a:rPr lang="en-US" altLang="zh-CN" sz="1800" dirty="0" err="1">
                <a:solidFill>
                  <a:schemeClr val="tx1"/>
                </a:solidFill>
                <a:latin typeface="Merriweather" panose="00000500000000000000" pitchFamily="2" charset="0"/>
                <a:ea typeface="Merriweather Bold" pitchFamily="34" charset="-122"/>
              </a:rPr>
              <a:t>airports,airline,flight</a:t>
            </a:r>
            <a:r>
              <a:rPr lang="en-US" altLang="zh-CN" sz="1800" dirty="0">
                <a:solidFill>
                  <a:schemeClr val="tx1"/>
                </a:solidFill>
                <a:latin typeface="Merriweather" panose="00000500000000000000" pitchFamily="2" charset="0"/>
                <a:ea typeface="Merriweather Bold" pitchFamily="34" charset="-122"/>
              </a:rPr>
              <a:t> date…)</a:t>
            </a:r>
            <a:r>
              <a:rPr lang="zh-CN" altLang="en-US" sz="1800" dirty="0">
                <a:solidFill>
                  <a:schemeClr val="tx1"/>
                </a:solidFill>
                <a:latin typeface="Merriweather" panose="00000500000000000000" pitchFamily="2" charset="0"/>
                <a:ea typeface="Merriweather Bold" pitchFamily="34" charset="-122"/>
              </a:rPr>
              <a:t> </a:t>
            </a:r>
            <a:endParaRPr lang="en-US" altLang="zh-CN" sz="1800" dirty="0">
              <a:solidFill>
                <a:schemeClr val="tx1"/>
              </a:solidFill>
              <a:latin typeface="Merriweather" panose="00000500000000000000" pitchFamily="2" charset="0"/>
              <a:ea typeface="Merriweather Bold" pitchFamily="34" charset="-122"/>
            </a:endParaRPr>
          </a:p>
          <a:p>
            <a:pPr marL="1854200" lvl="4" indent="0">
              <a:buClr>
                <a:schemeClr val="tx1"/>
              </a:buClr>
              <a:buNone/>
            </a:pPr>
            <a:r>
              <a:rPr lang="en-US" altLang="zh-CN" sz="1800" dirty="0">
                <a:solidFill>
                  <a:schemeClr val="tx1"/>
                </a:solidFill>
                <a:latin typeface="Merriweather" panose="00000500000000000000" pitchFamily="2" charset="0"/>
                <a:ea typeface="Merriweather Bold" pitchFamily="34" charset="-122"/>
              </a:rPr>
              <a:t>weather data (</a:t>
            </a:r>
            <a:r>
              <a:rPr lang="en-US" altLang="zh-CN" sz="1800" dirty="0" err="1">
                <a:solidFill>
                  <a:schemeClr val="tx1"/>
                </a:solidFill>
                <a:latin typeface="Merriweather" panose="00000500000000000000" pitchFamily="2" charset="0"/>
                <a:ea typeface="Merriweather Bold" pitchFamily="34" charset="-122"/>
              </a:rPr>
              <a:t>Precipitation,Temperature</a:t>
            </a:r>
            <a:r>
              <a:rPr lang="en-US" altLang="zh-CN" sz="1800" dirty="0">
                <a:solidFill>
                  <a:schemeClr val="tx1"/>
                </a:solidFill>
                <a:latin typeface="Merriweather" panose="00000500000000000000" pitchFamily="2" charset="0"/>
                <a:ea typeface="Merriweather Bold" pitchFamily="34" charset="-122"/>
              </a:rPr>
              <a:t>…)</a:t>
            </a:r>
          </a:p>
          <a:p>
            <a:pPr marL="342900">
              <a:buClr>
                <a:schemeClr val="tx1"/>
              </a:buClr>
            </a:pPr>
            <a:endParaRPr lang="en-US" altLang="zh-CN" sz="1800" b="1" dirty="0"/>
          </a:p>
          <a:p>
            <a:pPr marL="342900">
              <a:buClr>
                <a:schemeClr val="tx1"/>
              </a:buClr>
            </a:pPr>
            <a:r>
              <a:rPr lang="en-US" altLang="zh-CN" b="1" dirty="0">
                <a:latin typeface="Merriweather" panose="00000500000000000000" pitchFamily="2" charset="0"/>
              </a:rPr>
              <a:t>70%</a:t>
            </a:r>
            <a:r>
              <a:rPr lang="en-US" altLang="zh-CN" dirty="0">
                <a:latin typeface="Merriweather" panose="00000500000000000000" pitchFamily="2" charset="0"/>
              </a:rPr>
              <a:t> -- </a:t>
            </a:r>
            <a:r>
              <a:rPr lang="en-US" altLang="zh-CN" b="1" dirty="0">
                <a:latin typeface="Merriweather" panose="00000500000000000000" pitchFamily="2" charset="0"/>
              </a:rPr>
              <a:t>Training dataset /15%</a:t>
            </a:r>
            <a:r>
              <a:rPr lang="en-US" altLang="zh-CN" dirty="0">
                <a:latin typeface="Merriweather" panose="00000500000000000000" pitchFamily="2" charset="0"/>
              </a:rPr>
              <a:t> for </a:t>
            </a:r>
            <a:r>
              <a:rPr lang="en-US" altLang="zh-CN" b="1" dirty="0">
                <a:latin typeface="Merriweather" panose="00000500000000000000" pitchFamily="2" charset="0"/>
              </a:rPr>
              <a:t>Validation dataset/15%</a:t>
            </a:r>
            <a:r>
              <a:rPr lang="en-US" altLang="zh-CN" dirty="0">
                <a:latin typeface="Merriweather" panose="00000500000000000000" pitchFamily="2" charset="0"/>
              </a:rPr>
              <a:t> for </a:t>
            </a:r>
            <a:r>
              <a:rPr lang="en-US" altLang="zh-CN" b="1" dirty="0">
                <a:latin typeface="Merriweather" panose="00000500000000000000" pitchFamily="2" charset="0"/>
              </a:rPr>
              <a:t>Testing dataset</a:t>
            </a:r>
          </a:p>
          <a:p>
            <a:pPr marL="342900">
              <a:buClrTx/>
            </a:pPr>
            <a:endParaRPr lang="en-US" altLang="zh-CN" b="1" dirty="0">
              <a:latin typeface="Merriweather" panose="00000500000000000000" pitchFamily="2" charset="0"/>
            </a:endParaRPr>
          </a:p>
          <a:p>
            <a:pPr marL="342900">
              <a:buClrTx/>
            </a:pPr>
            <a:r>
              <a:rPr lang="en-US" altLang="zh-CN" b="1" dirty="0">
                <a:latin typeface="Merriweather" panose="00000500000000000000" pitchFamily="2" charset="0"/>
              </a:rPr>
              <a:t>Target encoding </a:t>
            </a:r>
            <a:r>
              <a:rPr lang="en-US" altLang="zh-CN" dirty="0">
                <a:latin typeface="Merriweather" panose="00000500000000000000" pitchFamily="2" charset="0"/>
              </a:rPr>
              <a:t>for categorical variables</a:t>
            </a:r>
          </a:p>
          <a:p>
            <a:pPr marL="482600" lvl="1" indent="0">
              <a:buClrTx/>
              <a:buNone/>
            </a:pPr>
            <a:r>
              <a:rPr lang="en-US" altLang="zh-CN" sz="1700" dirty="0">
                <a:latin typeface="Merriweather" panose="00000500000000000000" pitchFamily="2" charset="0"/>
              </a:rPr>
              <a:t>--replacing each category with a numerical value based on the target variable(delay minutes)</a:t>
            </a:r>
          </a:p>
          <a:p>
            <a:pPr marL="482600" lvl="1" indent="0">
              <a:buClrTx/>
              <a:buNone/>
            </a:pPr>
            <a:r>
              <a:rPr lang="en-US" altLang="zh-CN" sz="1700" dirty="0">
                <a:latin typeface="Merriweather" panose="00000500000000000000" pitchFamily="2" charset="0"/>
              </a:rPr>
              <a:t>--smoothing to </a:t>
            </a:r>
            <a:r>
              <a:rPr lang="en-US" altLang="zh-CN" sz="1700" b="0" i="0" u="none" strike="noStrike" dirty="0">
                <a:solidFill>
                  <a:srgbClr val="000000"/>
                </a:solidFill>
                <a:effectLst/>
                <a:latin typeface="Merriweather" panose="00000500000000000000" pitchFamily="2" charset="0"/>
              </a:rPr>
              <a:t>handle rare categories more effectively</a:t>
            </a:r>
            <a:endParaRPr lang="en-US" altLang="zh-CN" sz="1700" dirty="0">
              <a:latin typeface="Merriweather" panose="00000500000000000000" pitchFamily="2" charset="0"/>
            </a:endParaRPr>
          </a:p>
          <a:p>
            <a:pPr marL="342900"/>
            <a:endParaRPr lang="en-US" altLang="zh-CN" dirty="0">
              <a:latin typeface="Merriweather" panose="00000500000000000000" pitchFamily="2" charset="0"/>
            </a:endParaRPr>
          </a:p>
          <a:p>
            <a:pPr marL="342900">
              <a:buClrTx/>
            </a:pPr>
            <a:r>
              <a:rPr lang="en-US" altLang="zh-CN" b="1" dirty="0">
                <a:latin typeface="Merriweather" panose="00000500000000000000" pitchFamily="2" charset="0"/>
              </a:rPr>
              <a:t>Performance</a:t>
            </a:r>
            <a:r>
              <a:rPr lang="en-US" altLang="zh-CN" dirty="0">
                <a:latin typeface="Merriweather" panose="00000500000000000000" pitchFamily="2" charset="0"/>
              </a:rPr>
              <a:t>: RMSE=30.18  MAE=14.95</a:t>
            </a:r>
          </a:p>
          <a:p>
            <a:pPr marL="114300" indent="0">
              <a:buNone/>
            </a:pPr>
            <a:endParaRPr lang="zh-CN" altLang="en-US" dirty="0"/>
          </a:p>
        </p:txBody>
      </p:sp>
    </p:spTree>
    <p:extLst>
      <p:ext uri="{BB962C8B-B14F-4D97-AF65-F5344CB8AC3E}">
        <p14:creationId xmlns:p14="http://schemas.microsoft.com/office/powerpoint/2010/main" val="124780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25179-4246-32AB-FB0A-1D56763FD25F}"/>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4939205C-E49D-F2EE-6FA3-4CE36305DD0E}"/>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26C08114-4CBA-C446-09CA-832407CA5263}"/>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rPr>
              <a:t>Feature Importance</a:t>
            </a:r>
          </a:p>
        </p:txBody>
      </p:sp>
      <p:pic>
        <p:nvPicPr>
          <p:cNvPr id="7" name="Google Shape;235;p39">
            <a:extLst>
              <a:ext uri="{FF2B5EF4-FFF2-40B4-BE49-F238E27FC236}">
                <a16:creationId xmlns:a16="http://schemas.microsoft.com/office/drawing/2014/main" id="{89136861-6A21-67E7-035A-987FAA3D7B18}"/>
              </a:ext>
            </a:extLst>
          </p:cNvPr>
          <p:cNvPicPr preferRelativeResize="0"/>
          <p:nvPr/>
        </p:nvPicPr>
        <p:blipFill>
          <a:blip r:embed="rId3">
            <a:alphaModFix/>
          </a:blip>
          <a:srcRect b="24682"/>
          <a:stretch/>
        </p:blipFill>
        <p:spPr>
          <a:xfrm>
            <a:off x="1318105" y="1205122"/>
            <a:ext cx="6953286" cy="3434187"/>
          </a:xfrm>
          <a:prstGeom prst="rect">
            <a:avLst/>
          </a:prstGeom>
          <a:noFill/>
          <a:ln>
            <a:noFill/>
          </a:ln>
        </p:spPr>
      </p:pic>
      <p:cxnSp>
        <p:nvCxnSpPr>
          <p:cNvPr id="8" name="直接箭头连接符 7">
            <a:extLst>
              <a:ext uri="{FF2B5EF4-FFF2-40B4-BE49-F238E27FC236}">
                <a16:creationId xmlns:a16="http://schemas.microsoft.com/office/drawing/2014/main" id="{CB2A5F22-E08F-51FD-B050-ECA828E15E6F}"/>
              </a:ext>
            </a:extLst>
          </p:cNvPr>
          <p:cNvCxnSpPr/>
          <p:nvPr/>
        </p:nvCxnSpPr>
        <p:spPr>
          <a:xfrm>
            <a:off x="6245332" y="2206963"/>
            <a:ext cx="350782" cy="0"/>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2C1F8B81-3517-46E4-4EA7-AF86861CFB7A}"/>
              </a:ext>
            </a:extLst>
          </p:cNvPr>
          <p:cNvSpPr txBox="1"/>
          <p:nvPr/>
        </p:nvSpPr>
        <p:spPr>
          <a:xfrm>
            <a:off x="6787601" y="1837632"/>
            <a:ext cx="2509380" cy="1015663"/>
          </a:xfrm>
          <a:prstGeom prst="rect">
            <a:avLst/>
          </a:prstGeom>
          <a:noFill/>
        </p:spPr>
        <p:txBody>
          <a:bodyPr wrap="square" rtlCol="0">
            <a:spAutoFit/>
          </a:bodyPr>
          <a:lstStyle/>
          <a:p>
            <a:r>
              <a:rPr lang="en-US" altLang="zh-CN" sz="1600" b="1" dirty="0">
                <a:latin typeface="Merriweather" panose="00000500000000000000" pitchFamily="2" charset="0"/>
              </a:rPr>
              <a:t>Flight date:</a:t>
            </a:r>
          </a:p>
          <a:p>
            <a:r>
              <a:rPr lang="en-US" altLang="zh-CN" dirty="0">
                <a:latin typeface="Merriweather" panose="00000500000000000000" pitchFamily="2" charset="0"/>
              </a:rPr>
              <a:t>Departure hour</a:t>
            </a:r>
          </a:p>
          <a:p>
            <a:r>
              <a:rPr lang="en-US" altLang="zh-CN" dirty="0">
                <a:latin typeface="Merriweather" panose="00000500000000000000" pitchFamily="2" charset="0"/>
              </a:rPr>
              <a:t>Day of Week</a:t>
            </a:r>
          </a:p>
          <a:p>
            <a:r>
              <a:rPr lang="en-US" altLang="zh-CN" dirty="0">
                <a:latin typeface="Merriweather" panose="00000500000000000000" pitchFamily="2" charset="0"/>
              </a:rPr>
              <a:t>…</a:t>
            </a:r>
          </a:p>
        </p:txBody>
      </p:sp>
      <p:cxnSp>
        <p:nvCxnSpPr>
          <p:cNvPr id="10" name="直接箭头连接符 9">
            <a:extLst>
              <a:ext uri="{FF2B5EF4-FFF2-40B4-BE49-F238E27FC236}">
                <a16:creationId xmlns:a16="http://schemas.microsoft.com/office/drawing/2014/main" id="{39D73836-2186-0994-2691-C6DBF136B5B6}"/>
              </a:ext>
            </a:extLst>
          </p:cNvPr>
          <p:cNvCxnSpPr>
            <a:cxnSpLocks/>
          </p:cNvCxnSpPr>
          <p:nvPr/>
        </p:nvCxnSpPr>
        <p:spPr>
          <a:xfrm>
            <a:off x="6245332" y="3345233"/>
            <a:ext cx="350782" cy="0"/>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文本框 10">
            <a:extLst>
              <a:ext uri="{FF2B5EF4-FFF2-40B4-BE49-F238E27FC236}">
                <a16:creationId xmlns:a16="http://schemas.microsoft.com/office/drawing/2014/main" id="{3BCF19C8-EA58-B51C-D967-6993C8478769}"/>
              </a:ext>
            </a:extLst>
          </p:cNvPr>
          <p:cNvSpPr txBox="1"/>
          <p:nvPr/>
        </p:nvSpPr>
        <p:spPr>
          <a:xfrm>
            <a:off x="6804739" y="4102275"/>
            <a:ext cx="1280591" cy="738664"/>
          </a:xfrm>
          <a:prstGeom prst="rect">
            <a:avLst/>
          </a:prstGeom>
          <a:noFill/>
        </p:spPr>
        <p:txBody>
          <a:bodyPr wrap="square" rtlCol="0">
            <a:spAutoFit/>
          </a:bodyPr>
          <a:lstStyle/>
          <a:p>
            <a:r>
              <a:rPr lang="en-US" altLang="zh-CN" dirty="0">
                <a:latin typeface="Merriweather" panose="00000500000000000000" pitchFamily="2" charset="0"/>
              </a:rPr>
              <a:t>Airline</a:t>
            </a:r>
          </a:p>
          <a:p>
            <a:r>
              <a:rPr lang="en-US" altLang="zh-CN" dirty="0">
                <a:latin typeface="Merriweather" panose="00000500000000000000" pitchFamily="2" charset="0"/>
              </a:rPr>
              <a:t>Airports</a:t>
            </a:r>
          </a:p>
          <a:p>
            <a:endParaRPr lang="en-US" altLang="zh-CN" dirty="0"/>
          </a:p>
        </p:txBody>
      </p:sp>
      <p:sp>
        <p:nvSpPr>
          <p:cNvPr id="12" name="文本框 11">
            <a:extLst>
              <a:ext uri="{FF2B5EF4-FFF2-40B4-BE49-F238E27FC236}">
                <a16:creationId xmlns:a16="http://schemas.microsoft.com/office/drawing/2014/main" id="{3C905EA0-F262-2696-44A4-66F9DEC79999}"/>
              </a:ext>
            </a:extLst>
          </p:cNvPr>
          <p:cNvSpPr txBox="1"/>
          <p:nvPr/>
        </p:nvSpPr>
        <p:spPr>
          <a:xfrm>
            <a:off x="6759878" y="2853959"/>
            <a:ext cx="1941400" cy="1323439"/>
          </a:xfrm>
          <a:prstGeom prst="rect">
            <a:avLst/>
          </a:prstGeom>
          <a:noFill/>
        </p:spPr>
        <p:txBody>
          <a:bodyPr wrap="square" rtlCol="0">
            <a:spAutoFit/>
          </a:bodyPr>
          <a:lstStyle/>
          <a:p>
            <a:r>
              <a:rPr lang="en-US" altLang="zh-CN" sz="1600" b="1" dirty="0">
                <a:latin typeface="Merriweather" panose="00000500000000000000" pitchFamily="2" charset="0"/>
              </a:rPr>
              <a:t>Weather:</a:t>
            </a:r>
          </a:p>
          <a:p>
            <a:r>
              <a:rPr lang="en-US" altLang="zh-CN" sz="1200" dirty="0">
                <a:latin typeface="Merriweather" panose="00000500000000000000" pitchFamily="2" charset="0"/>
              </a:rPr>
              <a:t>Temperature</a:t>
            </a:r>
          </a:p>
          <a:p>
            <a:r>
              <a:rPr lang="en-US" altLang="zh-CN" sz="1200" dirty="0">
                <a:latin typeface="Merriweather" panose="00000500000000000000" pitchFamily="2" charset="0"/>
              </a:rPr>
              <a:t>Precipitation</a:t>
            </a:r>
          </a:p>
          <a:p>
            <a:r>
              <a:rPr lang="en-US" altLang="zh-CN" sz="1200" dirty="0">
                <a:latin typeface="Merriweather" panose="00000500000000000000" pitchFamily="2" charset="0"/>
              </a:rPr>
              <a:t>Windspeed</a:t>
            </a:r>
          </a:p>
          <a:p>
            <a:r>
              <a:rPr lang="en-US" altLang="zh-CN" sz="1200" dirty="0">
                <a:latin typeface="Merriweather" panose="00000500000000000000" pitchFamily="2" charset="0"/>
              </a:rPr>
              <a:t>Humidity</a:t>
            </a:r>
          </a:p>
          <a:p>
            <a:endParaRPr lang="en-US" altLang="zh-CN" dirty="0"/>
          </a:p>
        </p:txBody>
      </p:sp>
      <p:sp>
        <p:nvSpPr>
          <p:cNvPr id="13" name="文本框 12">
            <a:extLst>
              <a:ext uri="{FF2B5EF4-FFF2-40B4-BE49-F238E27FC236}">
                <a16:creationId xmlns:a16="http://schemas.microsoft.com/office/drawing/2014/main" id="{C30EBCCD-06B8-C8C3-AF9A-291D878F3374}"/>
              </a:ext>
            </a:extLst>
          </p:cNvPr>
          <p:cNvSpPr txBox="1"/>
          <p:nvPr/>
        </p:nvSpPr>
        <p:spPr>
          <a:xfrm>
            <a:off x="311700" y="1536765"/>
            <a:ext cx="1755758" cy="646331"/>
          </a:xfrm>
          <a:prstGeom prst="rect">
            <a:avLst/>
          </a:prstGeom>
          <a:noFill/>
        </p:spPr>
        <p:txBody>
          <a:bodyPr wrap="square" rtlCol="0">
            <a:spAutoFit/>
          </a:bodyPr>
          <a:lstStyle/>
          <a:p>
            <a:r>
              <a:rPr lang="en-US" altLang="zh-CN" sz="1800" b="1" dirty="0">
                <a:latin typeface="Merriweather" panose="00000500000000000000" pitchFamily="2" charset="0"/>
              </a:rPr>
              <a:t>Flight duration</a:t>
            </a:r>
            <a:endParaRPr lang="zh-CN" altLang="en-US" sz="1800" b="1" dirty="0">
              <a:latin typeface="Merriweather" panose="00000500000000000000" pitchFamily="2" charset="0"/>
            </a:endParaRPr>
          </a:p>
        </p:txBody>
      </p:sp>
      <p:sp>
        <p:nvSpPr>
          <p:cNvPr id="14" name="右大括号 13">
            <a:extLst>
              <a:ext uri="{FF2B5EF4-FFF2-40B4-BE49-F238E27FC236}">
                <a16:creationId xmlns:a16="http://schemas.microsoft.com/office/drawing/2014/main" id="{0D5D6123-2AB9-C5F0-0D79-9806C9F52DAF}"/>
              </a:ext>
            </a:extLst>
          </p:cNvPr>
          <p:cNvSpPr/>
          <p:nvPr/>
        </p:nvSpPr>
        <p:spPr>
          <a:xfrm>
            <a:off x="5932958" y="1803732"/>
            <a:ext cx="312374" cy="80010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a:extLst>
              <a:ext uri="{FF2B5EF4-FFF2-40B4-BE49-F238E27FC236}">
                <a16:creationId xmlns:a16="http://schemas.microsoft.com/office/drawing/2014/main" id="{0B809B4A-222B-82CE-3E11-3908CF906E64}"/>
              </a:ext>
            </a:extLst>
          </p:cNvPr>
          <p:cNvSpPr/>
          <p:nvPr/>
        </p:nvSpPr>
        <p:spPr>
          <a:xfrm>
            <a:off x="5959699" y="2640382"/>
            <a:ext cx="285633" cy="1422239"/>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6DC2277A-5AAD-446F-76EA-6676C7575F5F}"/>
              </a:ext>
            </a:extLst>
          </p:cNvPr>
          <p:cNvSpPr/>
          <p:nvPr/>
        </p:nvSpPr>
        <p:spPr>
          <a:xfrm>
            <a:off x="5944322" y="4050085"/>
            <a:ext cx="285633" cy="589223"/>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7093A9FE-47AB-1328-A61C-ABD31A13404D}"/>
              </a:ext>
            </a:extLst>
          </p:cNvPr>
          <p:cNvCxnSpPr>
            <a:cxnSpLocks/>
          </p:cNvCxnSpPr>
          <p:nvPr/>
        </p:nvCxnSpPr>
        <p:spPr>
          <a:xfrm>
            <a:off x="6229955" y="4351073"/>
            <a:ext cx="366159" cy="0"/>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4F5767EF-2DE4-3E38-F203-88CB2CD29B16}"/>
              </a:ext>
            </a:extLst>
          </p:cNvPr>
          <p:cNvCxnSpPr>
            <a:cxnSpLocks/>
          </p:cNvCxnSpPr>
          <p:nvPr/>
        </p:nvCxnSpPr>
        <p:spPr>
          <a:xfrm flipH="1">
            <a:off x="1920773" y="1723282"/>
            <a:ext cx="350520" cy="0"/>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76458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0C696-8779-7C5B-726A-E8EB2B85442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A1E15B04-C310-08D1-6F3F-E65B82278B60}"/>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441E2339-66CB-04EC-02DC-74571C11CF86}"/>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rPr>
              <a:t>Impact of flight duration</a:t>
            </a:r>
            <a:endParaRPr lang="zh-CN" altLang="en-US" sz="2781" dirty="0">
              <a:solidFill>
                <a:srgbClr val="403C4E"/>
              </a:solidFill>
              <a:latin typeface="Merriweather Bold" pitchFamily="34" charset="0"/>
            </a:endParaRPr>
          </a:p>
        </p:txBody>
      </p:sp>
      <p:sp>
        <p:nvSpPr>
          <p:cNvPr id="6" name="文本占位符 5">
            <a:extLst>
              <a:ext uri="{FF2B5EF4-FFF2-40B4-BE49-F238E27FC236}">
                <a16:creationId xmlns:a16="http://schemas.microsoft.com/office/drawing/2014/main" id="{321E0D2B-302F-19CD-9398-6516E1D46CE9}"/>
              </a:ext>
            </a:extLst>
          </p:cNvPr>
          <p:cNvSpPr>
            <a:spLocks noGrp="1"/>
          </p:cNvSpPr>
          <p:nvPr>
            <p:ph type="body" idx="1"/>
          </p:nvPr>
        </p:nvSpPr>
        <p:spPr>
          <a:xfrm>
            <a:off x="5532120" y="1325862"/>
            <a:ext cx="3216360" cy="3416400"/>
          </a:xfrm>
        </p:spPr>
        <p:txBody>
          <a:bodyPr>
            <a:normAutofit/>
          </a:bodyPr>
          <a:lstStyle/>
          <a:p>
            <a:pPr marL="342900">
              <a:buClrTx/>
            </a:pPr>
            <a:r>
              <a:rPr lang="en-US" altLang="zh-CN" sz="1800" dirty="0">
                <a:solidFill>
                  <a:schemeClr val="dk1"/>
                </a:solidFill>
                <a:latin typeface="Merriweather" panose="00000500000000000000" pitchFamily="2" charset="0"/>
              </a:rPr>
              <a:t>A partial dependence plot shows the marginal effect of a feature on the model’s predictions.</a:t>
            </a:r>
          </a:p>
          <a:p>
            <a:pPr marL="285750" indent="-285750">
              <a:buClrTx/>
            </a:pPr>
            <a:r>
              <a:rPr lang="en-US" altLang="zh-CN" sz="1800" dirty="0">
                <a:solidFill>
                  <a:schemeClr val="dk1"/>
                </a:solidFill>
                <a:latin typeface="Merriweather" panose="00000500000000000000" pitchFamily="2" charset="0"/>
              </a:rPr>
              <a:t>A negative slope indicates a negative relationship between feature and predicted outcome.</a:t>
            </a:r>
          </a:p>
          <a:p>
            <a:pPr marL="342900">
              <a:buClrTx/>
            </a:pPr>
            <a:r>
              <a:rPr lang="en-US" altLang="zh-CN" sz="1800" dirty="0">
                <a:latin typeface="Merriweather" panose="00000500000000000000" pitchFamily="2" charset="0"/>
              </a:rPr>
              <a:t>Shorter flights have longer delay minutes.</a:t>
            </a:r>
            <a:endParaRPr lang="en-US" altLang="zh-CN" sz="1800" dirty="0">
              <a:solidFill>
                <a:schemeClr val="dk1"/>
              </a:solidFill>
              <a:latin typeface="Merriweather" panose="00000500000000000000" pitchFamily="2" charset="0"/>
            </a:endParaRPr>
          </a:p>
          <a:p>
            <a:pPr marL="342900"/>
            <a:endParaRPr lang="en-US" altLang="zh-CN" dirty="0">
              <a:solidFill>
                <a:schemeClr val="dk1"/>
              </a:solidFill>
            </a:endParaRPr>
          </a:p>
          <a:p>
            <a:pPr marL="342900"/>
            <a:endParaRPr lang="en-US" altLang="zh-CN" dirty="0">
              <a:solidFill>
                <a:schemeClr val="dk1"/>
              </a:solidFill>
            </a:endParaRPr>
          </a:p>
        </p:txBody>
      </p:sp>
      <p:pic>
        <p:nvPicPr>
          <p:cNvPr id="244" name="Google Shape;244;p40"/>
          <p:cNvPicPr preferRelativeResize="0"/>
          <p:nvPr/>
        </p:nvPicPr>
        <p:blipFill>
          <a:blip r:embed="rId4">
            <a:alphaModFix/>
          </a:blip>
          <a:stretch>
            <a:fillRect/>
          </a:stretch>
        </p:blipFill>
        <p:spPr>
          <a:xfrm>
            <a:off x="552007" y="1152475"/>
            <a:ext cx="4855326" cy="3763175"/>
          </a:xfrm>
          <a:prstGeom prst="rect">
            <a:avLst/>
          </a:prstGeom>
          <a:noFill/>
          <a:ln>
            <a:noFill/>
          </a:ln>
        </p:spPr>
      </p:pic>
    </p:spTree>
    <p:extLst>
      <p:ext uri="{BB962C8B-B14F-4D97-AF65-F5344CB8AC3E}">
        <p14:creationId xmlns:p14="http://schemas.microsoft.com/office/powerpoint/2010/main" val="695227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40E83-E209-A725-6518-1B0156AB2118}"/>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F81893E6-9835-E629-0B1F-5040CA4612EB}"/>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0C7C7BBC-1013-99B9-B392-3BBF1A57BD87}"/>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rPr>
              <a:t>Impact of departure time</a:t>
            </a:r>
            <a:endParaRPr lang="zh-CN" altLang="en-US" sz="2781" dirty="0">
              <a:solidFill>
                <a:srgbClr val="403C4E"/>
              </a:solidFill>
              <a:latin typeface="Merriweather Bold" pitchFamily="34" charset="0"/>
            </a:endParaRPr>
          </a:p>
        </p:txBody>
      </p:sp>
      <p:pic>
        <p:nvPicPr>
          <p:cNvPr id="3" name="Picture 2">
            <a:extLst>
              <a:ext uri="{FF2B5EF4-FFF2-40B4-BE49-F238E27FC236}">
                <a16:creationId xmlns:a16="http://schemas.microsoft.com/office/drawing/2014/main" id="{A2FFB58D-5389-4B48-A710-084E0FDA7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40" y="1259260"/>
            <a:ext cx="4546560" cy="354960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52;p41">
            <a:extLst>
              <a:ext uri="{FF2B5EF4-FFF2-40B4-BE49-F238E27FC236}">
                <a16:creationId xmlns:a16="http://schemas.microsoft.com/office/drawing/2014/main" id="{51DCDDB7-5F24-49F8-6CF6-2988501246AD}"/>
              </a:ext>
            </a:extLst>
          </p:cNvPr>
          <p:cNvSpPr txBox="1">
            <a:spLocks noGrp="1"/>
          </p:cNvSpPr>
          <p:nvPr>
            <p:ph type="body" idx="1"/>
          </p:nvPr>
        </p:nvSpPr>
        <p:spPr>
          <a:xfrm>
            <a:off x="5355675" y="1282175"/>
            <a:ext cx="3476625" cy="3416300"/>
          </a:xfrm>
          <a:prstGeom prst="rect">
            <a:avLst/>
          </a:prstGeom>
        </p:spPr>
        <p:txBody>
          <a:bodyPr spcFirstLastPara="1" wrap="square" lIns="0" tIns="34275" rIns="68575" bIns="34275" anchor="t" anchorCtr="0">
            <a:normAutofit/>
          </a:bodyPr>
          <a:lstStyle/>
          <a:p>
            <a:pPr>
              <a:spcBef>
                <a:spcPts val="800"/>
              </a:spcBef>
              <a:buClrTx/>
            </a:pPr>
            <a:r>
              <a:rPr lang="en-US" altLang="zh-CN" sz="1800" dirty="0">
                <a:solidFill>
                  <a:srgbClr val="202020"/>
                </a:solidFill>
                <a:latin typeface="Merriweather" panose="00000500000000000000" pitchFamily="2" charset="0"/>
              </a:rPr>
              <a:t>R</a:t>
            </a:r>
            <a:r>
              <a:rPr lang="en-US" altLang="zh-CN" sz="1800" b="0" i="0" u="none" strike="noStrike" dirty="0">
                <a:solidFill>
                  <a:srgbClr val="202020"/>
                </a:solidFill>
                <a:effectLst/>
                <a:latin typeface="Merriweather" panose="00000500000000000000" pitchFamily="2" charset="0"/>
              </a:rPr>
              <a:t>elatively low and stable in the early morning hours</a:t>
            </a:r>
          </a:p>
          <a:p>
            <a:pPr>
              <a:spcBef>
                <a:spcPts val="800"/>
              </a:spcBef>
              <a:buClrTx/>
            </a:pPr>
            <a:r>
              <a:rPr lang="en-US" altLang="zh-CN" sz="1800" dirty="0">
                <a:solidFill>
                  <a:srgbClr val="202020"/>
                </a:solidFill>
                <a:latin typeface="Merriweather" panose="00000500000000000000" pitchFamily="2" charset="0"/>
              </a:rPr>
              <a:t>N</a:t>
            </a:r>
            <a:r>
              <a:rPr lang="en-US" altLang="zh-CN" sz="1800" b="0" i="0" u="none" strike="noStrike" dirty="0">
                <a:solidFill>
                  <a:srgbClr val="202020"/>
                </a:solidFill>
                <a:effectLst/>
                <a:latin typeface="Merriweather" panose="00000500000000000000" pitchFamily="2" charset="0"/>
              </a:rPr>
              <a:t>oticeable increase in delay minutes as the departure hour moves from early morning toward afternoon,</a:t>
            </a:r>
          </a:p>
          <a:p>
            <a:pPr rtl="0">
              <a:spcBef>
                <a:spcPts val="800"/>
              </a:spcBef>
              <a:buClrTx/>
            </a:pPr>
            <a:r>
              <a:rPr lang="en-US" altLang="zh-CN" sz="1800" dirty="0">
                <a:latin typeface="Merriweather" panose="00000500000000000000" pitchFamily="2" charset="0"/>
              </a:rPr>
              <a:t>Peak around midday to evening(around 20:00).</a:t>
            </a:r>
            <a:endParaRPr sz="1800" dirty="0">
              <a:latin typeface="Merriweather" panose="00000500000000000000" pitchFamily="2" charset="0"/>
            </a:endParaRPr>
          </a:p>
        </p:txBody>
      </p:sp>
    </p:spTree>
    <p:extLst>
      <p:ext uri="{BB962C8B-B14F-4D97-AF65-F5344CB8AC3E}">
        <p14:creationId xmlns:p14="http://schemas.microsoft.com/office/powerpoint/2010/main" val="223458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E295-0653-D418-7716-BE4EA1D88D1C}"/>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AD3AA6DE-C95D-E4DA-2215-D032A34337BF}"/>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27EBD141-F357-E235-5731-1E3AA9761046}"/>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rPr>
              <a:t>Impact of day of week</a:t>
            </a:r>
            <a:endParaRPr lang="zh-CN" altLang="en-US" sz="2781" dirty="0">
              <a:solidFill>
                <a:srgbClr val="403C4E"/>
              </a:solidFill>
              <a:latin typeface="Merriweather Bold" pitchFamily="34" charset="0"/>
            </a:endParaRPr>
          </a:p>
        </p:txBody>
      </p:sp>
      <p:sp>
        <p:nvSpPr>
          <p:cNvPr id="9" name="Google Shape;252;p41">
            <a:extLst>
              <a:ext uri="{FF2B5EF4-FFF2-40B4-BE49-F238E27FC236}">
                <a16:creationId xmlns:a16="http://schemas.microsoft.com/office/drawing/2014/main" id="{5CD0CF1C-41C0-A220-1620-9486F79FDAFB}"/>
              </a:ext>
            </a:extLst>
          </p:cNvPr>
          <p:cNvSpPr txBox="1">
            <a:spLocks noGrp="1"/>
          </p:cNvSpPr>
          <p:nvPr>
            <p:ph type="body" idx="1"/>
          </p:nvPr>
        </p:nvSpPr>
        <p:spPr>
          <a:xfrm>
            <a:off x="5355675" y="2048702"/>
            <a:ext cx="3476625" cy="3416300"/>
          </a:xfrm>
          <a:prstGeom prst="rect">
            <a:avLst/>
          </a:prstGeom>
        </p:spPr>
        <p:txBody>
          <a:bodyPr spcFirstLastPara="1" wrap="square" lIns="0" tIns="34275" rIns="68575" bIns="34275" anchor="t" anchorCtr="0">
            <a:normAutofit/>
          </a:bodyPr>
          <a:lstStyle/>
          <a:p>
            <a:pPr>
              <a:buClrTx/>
            </a:pPr>
            <a:r>
              <a:rPr lang="en-US" altLang="zh-CN" dirty="0">
                <a:latin typeface="Merriweather" panose="00000500000000000000" pitchFamily="2" charset="0"/>
              </a:rPr>
              <a:t>Shorter delay minutes during the midweek, possibly due to lower flight traffic. </a:t>
            </a:r>
            <a:endParaRPr lang="zh-CN" altLang="en-US" dirty="0">
              <a:latin typeface="Merriweather" panose="00000500000000000000" pitchFamily="2" charset="0"/>
            </a:endParaRPr>
          </a:p>
        </p:txBody>
      </p:sp>
      <p:pic>
        <p:nvPicPr>
          <p:cNvPr id="3" name="图片 2">
            <a:extLst>
              <a:ext uri="{FF2B5EF4-FFF2-40B4-BE49-F238E27FC236}">
                <a16:creationId xmlns:a16="http://schemas.microsoft.com/office/drawing/2014/main" id="{DA4AB6D1-3BAE-FAA3-DA9E-C1693186C58D}"/>
              </a:ext>
            </a:extLst>
          </p:cNvPr>
          <p:cNvPicPr>
            <a:picLocks noChangeAspect="1"/>
          </p:cNvPicPr>
          <p:nvPr/>
        </p:nvPicPr>
        <p:blipFill>
          <a:blip r:embed="rId4"/>
          <a:stretch>
            <a:fillRect/>
          </a:stretch>
        </p:blipFill>
        <p:spPr>
          <a:xfrm>
            <a:off x="676275" y="1345385"/>
            <a:ext cx="4501388" cy="3502688"/>
          </a:xfrm>
          <a:prstGeom prst="rect">
            <a:avLst/>
          </a:prstGeom>
        </p:spPr>
      </p:pic>
    </p:spTree>
    <p:extLst>
      <p:ext uri="{BB962C8B-B14F-4D97-AF65-F5344CB8AC3E}">
        <p14:creationId xmlns:p14="http://schemas.microsoft.com/office/powerpoint/2010/main" val="33974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7162E-78C2-24AA-54B4-CEF017999133}"/>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CC1D071A-E781-8637-1020-2DFD8544AF78}"/>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664CAC6D-6B2E-4DE0-DFF1-EF2F2A33861C}"/>
              </a:ext>
            </a:extLst>
          </p:cNvPr>
          <p:cNvSpPr>
            <a:spLocks noGrp="1"/>
          </p:cNvSpPr>
          <p:nvPr>
            <p:ph type="title"/>
          </p:nvPr>
        </p:nvSpPr>
        <p:spPr/>
        <p:txBody>
          <a:bodyPr>
            <a:normAutofit/>
          </a:bodyPr>
          <a:lstStyle/>
          <a:p>
            <a:r>
              <a:rPr lang="en-US" altLang="zh-CN" sz="2781" dirty="0">
                <a:solidFill>
                  <a:srgbClr val="403C4E"/>
                </a:solidFill>
                <a:latin typeface="Merriweather Bold" pitchFamily="34" charset="0"/>
                <a:sym typeface="Arial"/>
              </a:rPr>
              <a:t>Impact of wind speed</a:t>
            </a:r>
            <a:endParaRPr lang="zh-CN" altLang="en-US" sz="2781" dirty="0">
              <a:solidFill>
                <a:srgbClr val="403C4E"/>
              </a:solidFill>
              <a:latin typeface="Merriweather Bold" pitchFamily="34" charset="0"/>
              <a:sym typeface="Arial"/>
            </a:endParaRPr>
          </a:p>
        </p:txBody>
      </p:sp>
      <p:sp>
        <p:nvSpPr>
          <p:cNvPr id="9" name="Google Shape;252;p41">
            <a:extLst>
              <a:ext uri="{FF2B5EF4-FFF2-40B4-BE49-F238E27FC236}">
                <a16:creationId xmlns:a16="http://schemas.microsoft.com/office/drawing/2014/main" id="{9ACABD32-674D-F250-E8BD-FDC29C6D0B81}"/>
              </a:ext>
            </a:extLst>
          </p:cNvPr>
          <p:cNvSpPr txBox="1">
            <a:spLocks noGrp="1"/>
          </p:cNvSpPr>
          <p:nvPr>
            <p:ph type="body" idx="1"/>
          </p:nvPr>
        </p:nvSpPr>
        <p:spPr>
          <a:xfrm>
            <a:off x="5355675" y="2158365"/>
            <a:ext cx="3476625" cy="3416300"/>
          </a:xfrm>
          <a:prstGeom prst="rect">
            <a:avLst/>
          </a:prstGeom>
        </p:spPr>
        <p:txBody>
          <a:bodyPr spcFirstLastPara="1" wrap="square" lIns="0" tIns="34275" rIns="68575" bIns="34275" anchor="t" anchorCtr="0">
            <a:normAutofit/>
          </a:bodyPr>
          <a:lstStyle/>
          <a:p>
            <a:pPr rtl="0">
              <a:spcBef>
                <a:spcPts val="800"/>
              </a:spcBef>
              <a:buClrTx/>
            </a:pPr>
            <a:r>
              <a:rPr lang="en-US" altLang="zh-CN" dirty="0">
                <a:solidFill>
                  <a:srgbClr val="000000"/>
                </a:solidFill>
                <a:latin typeface="Merriweather" panose="00000500000000000000" pitchFamily="2" charset="0"/>
                <a:cs typeface="Arial"/>
                <a:sym typeface="Arial"/>
              </a:rPr>
              <a:t>I</a:t>
            </a:r>
            <a:r>
              <a:rPr kumimoji="0" lang="en-US" altLang="zh-CN" b="0" i="0" u="none" strike="noStrike" kern="0" cap="none" spc="0" normalizeH="0" baseline="0" noProof="0" dirty="0" err="1">
                <a:ln>
                  <a:noFill/>
                </a:ln>
                <a:solidFill>
                  <a:srgbClr val="000000"/>
                </a:solidFill>
                <a:effectLst/>
                <a:uLnTx/>
                <a:uFillTx/>
                <a:latin typeface="Merriweather" panose="00000500000000000000" pitchFamily="2" charset="0"/>
                <a:cs typeface="Arial"/>
                <a:sym typeface="Arial"/>
              </a:rPr>
              <a:t>ncrease</a:t>
            </a:r>
            <a:r>
              <a:rPr kumimoji="0" lang="en-US" altLang="zh-CN" b="0" i="0" u="none" strike="noStrike" kern="0" cap="none" spc="0" normalizeH="0" baseline="0" noProof="0" dirty="0">
                <a:ln>
                  <a:noFill/>
                </a:ln>
                <a:solidFill>
                  <a:srgbClr val="000000"/>
                </a:solidFill>
                <a:effectLst/>
                <a:uLnTx/>
                <a:uFillTx/>
                <a:latin typeface="Merriweather" panose="00000500000000000000" pitchFamily="2" charset="0"/>
                <a:cs typeface="Arial"/>
                <a:sym typeface="Arial"/>
              </a:rPr>
              <a:t> in delay minutes as wind speed rises</a:t>
            </a:r>
          </a:p>
        </p:txBody>
      </p:sp>
      <p:pic>
        <p:nvPicPr>
          <p:cNvPr id="7" name="图片 6">
            <a:extLst>
              <a:ext uri="{FF2B5EF4-FFF2-40B4-BE49-F238E27FC236}">
                <a16:creationId xmlns:a16="http://schemas.microsoft.com/office/drawing/2014/main" id="{76ECFF42-EB86-ED6A-6410-FC97A7041D42}"/>
              </a:ext>
            </a:extLst>
          </p:cNvPr>
          <p:cNvPicPr>
            <a:picLocks noChangeAspect="1"/>
          </p:cNvPicPr>
          <p:nvPr/>
        </p:nvPicPr>
        <p:blipFill>
          <a:blip r:embed="rId4"/>
          <a:stretch>
            <a:fillRect/>
          </a:stretch>
        </p:blipFill>
        <p:spPr>
          <a:xfrm>
            <a:off x="998850" y="1462749"/>
            <a:ext cx="4172924" cy="3235726"/>
          </a:xfrm>
          <a:prstGeom prst="rect">
            <a:avLst/>
          </a:prstGeom>
        </p:spPr>
      </p:pic>
    </p:spTree>
    <p:extLst>
      <p:ext uri="{BB962C8B-B14F-4D97-AF65-F5344CB8AC3E}">
        <p14:creationId xmlns:p14="http://schemas.microsoft.com/office/powerpoint/2010/main" val="12167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D3C0-58CA-8E74-AC9D-2A3EB1426F48}"/>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3B3B7DD-6053-423D-2B2B-B5DE3EC8E9F6}"/>
              </a:ext>
            </a:extLst>
          </p:cNvPr>
          <p:cNvPicPr>
            <a:picLocks noChangeAspect="1"/>
          </p:cNvPicPr>
          <p:nvPr/>
        </p:nvPicPr>
        <p:blipFill>
          <a:blip r:embed="rId3"/>
          <a:stretch>
            <a:fillRect/>
          </a:stretch>
        </p:blipFill>
        <p:spPr>
          <a:xfrm>
            <a:off x="0" y="1"/>
            <a:ext cx="9144000" cy="1082040"/>
          </a:xfrm>
          <a:prstGeom prst="rect">
            <a:avLst/>
          </a:prstGeom>
        </p:spPr>
      </p:pic>
      <p:sp>
        <p:nvSpPr>
          <p:cNvPr id="5" name="标题 4">
            <a:extLst>
              <a:ext uri="{FF2B5EF4-FFF2-40B4-BE49-F238E27FC236}">
                <a16:creationId xmlns:a16="http://schemas.microsoft.com/office/drawing/2014/main" id="{B468FA5D-CA82-CCC1-E2B4-6229605F12B3}"/>
              </a:ext>
            </a:extLst>
          </p:cNvPr>
          <p:cNvSpPr>
            <a:spLocks noGrp="1"/>
          </p:cNvSpPr>
          <p:nvPr>
            <p:ph type="title"/>
          </p:nvPr>
        </p:nvSpPr>
        <p:spPr/>
        <p:txBody>
          <a:bodyPr/>
          <a:lstStyle/>
          <a:p>
            <a:endParaRPr lang="zh-CN" altLang="en-US"/>
          </a:p>
        </p:txBody>
      </p:sp>
      <p:pic>
        <p:nvPicPr>
          <p:cNvPr id="26" name="Image 0" descr="preencoded.png">
            <a:extLst>
              <a:ext uri="{FF2B5EF4-FFF2-40B4-BE49-F238E27FC236}">
                <a16:creationId xmlns:a16="http://schemas.microsoft.com/office/drawing/2014/main" id="{A76DDD4D-E694-CEA0-F687-CE44C23FA9CC}"/>
              </a:ext>
            </a:extLst>
          </p:cNvPr>
          <p:cNvPicPr>
            <a:picLocks noChangeAspect="1"/>
          </p:cNvPicPr>
          <p:nvPr/>
        </p:nvPicPr>
        <p:blipFill>
          <a:blip r:embed="rId3"/>
          <a:stretch>
            <a:fillRect/>
          </a:stretch>
        </p:blipFill>
        <p:spPr>
          <a:xfrm>
            <a:off x="0" y="0"/>
            <a:ext cx="9144000" cy="1632943"/>
          </a:xfrm>
          <a:prstGeom prst="rect">
            <a:avLst/>
          </a:prstGeom>
        </p:spPr>
      </p:pic>
      <p:sp>
        <p:nvSpPr>
          <p:cNvPr id="27" name="Text 0">
            <a:extLst>
              <a:ext uri="{FF2B5EF4-FFF2-40B4-BE49-F238E27FC236}">
                <a16:creationId xmlns:a16="http://schemas.microsoft.com/office/drawing/2014/main" id="{ACB9905A-6134-D5B0-5977-B12F86118423}"/>
              </a:ext>
            </a:extLst>
          </p:cNvPr>
          <p:cNvSpPr/>
          <p:nvPr/>
        </p:nvSpPr>
        <p:spPr>
          <a:xfrm>
            <a:off x="828586" y="855650"/>
            <a:ext cx="8229600" cy="816471"/>
          </a:xfrm>
          <a:prstGeom prst="rect">
            <a:avLst/>
          </a:prstGeom>
          <a:noFill/>
          <a:ln/>
        </p:spPr>
        <p:txBody>
          <a:bodyPr wrap="square" lIns="0" tIns="0" rIns="0" bIns="0" rtlCol="0" anchor="t"/>
          <a:lstStyle/>
          <a:p>
            <a:pPr>
              <a:lnSpc>
                <a:spcPts val="3188"/>
              </a:lnSpc>
            </a:pPr>
            <a:r>
              <a:rPr lang="en-US" sz="2563" b="1" dirty="0">
                <a:solidFill>
                  <a:srgbClr val="403C4E"/>
                </a:solidFill>
                <a:latin typeface="Merriweather Bold" pitchFamily="34" charset="0"/>
                <a:ea typeface="Merriweather Bold" pitchFamily="34" charset="-122"/>
                <a:cs typeface="Merriweather Bold" pitchFamily="34" charset="-120"/>
              </a:rPr>
              <a:t>TAKEAWAY TO AVOID DELAY</a:t>
            </a:r>
            <a:endParaRPr lang="en-US" sz="2563" dirty="0"/>
          </a:p>
        </p:txBody>
      </p:sp>
      <p:sp>
        <p:nvSpPr>
          <p:cNvPr id="28" name="Text 3">
            <a:extLst>
              <a:ext uri="{FF2B5EF4-FFF2-40B4-BE49-F238E27FC236}">
                <a16:creationId xmlns:a16="http://schemas.microsoft.com/office/drawing/2014/main" id="{1DE1812F-DBB3-7760-BBEF-55A3A0B61072}"/>
              </a:ext>
            </a:extLst>
          </p:cNvPr>
          <p:cNvSpPr/>
          <p:nvPr/>
        </p:nvSpPr>
        <p:spPr>
          <a:xfrm>
            <a:off x="2573970" y="2775558"/>
            <a:ext cx="1632943" cy="204043"/>
          </a:xfrm>
          <a:prstGeom prst="rect">
            <a:avLst/>
          </a:prstGeom>
          <a:noFill/>
          <a:ln/>
        </p:spPr>
        <p:txBody>
          <a:bodyPr wrap="none" lIns="0" tIns="0" rIns="0" bIns="0" rtlCol="0" anchor="t"/>
          <a:lstStyle/>
          <a:p>
            <a:pPr>
              <a:lnSpc>
                <a:spcPts val="1594"/>
              </a:lnSpc>
            </a:pPr>
            <a:r>
              <a:rPr lang="en-US" sz="1800" b="1" dirty="0">
                <a:solidFill>
                  <a:srgbClr val="403C4E"/>
                </a:solidFill>
                <a:latin typeface="Merriweather Bold" pitchFamily="34" charset="0"/>
              </a:rPr>
              <a:t>D</a:t>
            </a:r>
            <a:r>
              <a:rPr lang="en-US" altLang="zh-CN" sz="1800" b="1" dirty="0">
                <a:solidFill>
                  <a:srgbClr val="403C4E"/>
                </a:solidFill>
                <a:latin typeface="Merriweather Bold" pitchFamily="34" charset="0"/>
              </a:rPr>
              <a:t>epart in </a:t>
            </a:r>
          </a:p>
          <a:p>
            <a:pPr>
              <a:lnSpc>
                <a:spcPts val="1594"/>
              </a:lnSpc>
            </a:pPr>
            <a:r>
              <a:rPr lang="en-US" altLang="zh-CN" sz="1800" b="1" dirty="0">
                <a:solidFill>
                  <a:srgbClr val="403C4E"/>
                </a:solidFill>
                <a:latin typeface="Merriweather Bold" pitchFamily="34" charset="0"/>
              </a:rPr>
              <a:t>early morning</a:t>
            </a:r>
            <a:endParaRPr lang="en-US" sz="1800" b="1" dirty="0">
              <a:solidFill>
                <a:srgbClr val="403C4E"/>
              </a:solidFill>
              <a:latin typeface="Merriweather Bold" pitchFamily="34" charset="0"/>
            </a:endParaRPr>
          </a:p>
        </p:txBody>
      </p:sp>
      <p:sp>
        <p:nvSpPr>
          <p:cNvPr id="29" name="Text 4">
            <a:extLst>
              <a:ext uri="{FF2B5EF4-FFF2-40B4-BE49-F238E27FC236}">
                <a16:creationId xmlns:a16="http://schemas.microsoft.com/office/drawing/2014/main" id="{B3245C77-46C3-6E9C-2F5C-379C3624B5AB}"/>
              </a:ext>
            </a:extLst>
          </p:cNvPr>
          <p:cNvSpPr/>
          <p:nvPr/>
        </p:nvSpPr>
        <p:spPr>
          <a:xfrm>
            <a:off x="2578950" y="3405329"/>
            <a:ext cx="1910433" cy="836116"/>
          </a:xfrm>
          <a:prstGeom prst="rect">
            <a:avLst/>
          </a:prstGeom>
          <a:noFill/>
          <a:ln/>
        </p:spPr>
        <p:txBody>
          <a:bodyPr wrap="square" lIns="0" tIns="0" rIns="0" bIns="0" rtlCol="0" anchor="t"/>
          <a:lstStyle/>
          <a:p>
            <a:pPr>
              <a:lnSpc>
                <a:spcPts val="1625"/>
              </a:lnSpc>
            </a:pPr>
            <a:r>
              <a:rPr lang="en-US" sz="1600" dirty="0">
                <a:solidFill>
                  <a:srgbClr val="403C4E"/>
                </a:solidFill>
                <a:latin typeface="Open Sans" pitchFamily="34" charset="0"/>
                <a:ea typeface="Open Sans" pitchFamily="34" charset="-122"/>
                <a:cs typeface="Open Sans" pitchFamily="34" charset="-120"/>
              </a:rPr>
              <a:t>D</a:t>
            </a:r>
            <a:r>
              <a:rPr lang="en-US" altLang="zh-CN" sz="1600" dirty="0">
                <a:solidFill>
                  <a:srgbClr val="403C4E"/>
                </a:solidFill>
                <a:latin typeface="Open Sans" pitchFamily="34" charset="0"/>
                <a:ea typeface="Open Sans" pitchFamily="34" charset="-122"/>
                <a:cs typeface="Open Sans" pitchFamily="34" charset="-120"/>
              </a:rPr>
              <a:t>elay minutes are relatively low in the early morning.</a:t>
            </a:r>
            <a:endParaRPr lang="en-US" sz="1600" dirty="0"/>
          </a:p>
        </p:txBody>
      </p:sp>
      <p:sp>
        <p:nvSpPr>
          <p:cNvPr id="30" name="Text 5">
            <a:extLst>
              <a:ext uri="{FF2B5EF4-FFF2-40B4-BE49-F238E27FC236}">
                <a16:creationId xmlns:a16="http://schemas.microsoft.com/office/drawing/2014/main" id="{66D4E754-11C7-E912-AEDF-47817EF4BB19}"/>
              </a:ext>
            </a:extLst>
          </p:cNvPr>
          <p:cNvSpPr/>
          <p:nvPr/>
        </p:nvSpPr>
        <p:spPr>
          <a:xfrm>
            <a:off x="4572000" y="2801763"/>
            <a:ext cx="2597699" cy="408087"/>
          </a:xfrm>
          <a:prstGeom prst="rect">
            <a:avLst/>
          </a:prstGeom>
          <a:noFill/>
          <a:ln/>
        </p:spPr>
        <p:txBody>
          <a:bodyPr wrap="none" lIns="0" tIns="0" rIns="0" bIns="0" rtlCol="0" anchor="t"/>
          <a:lstStyle/>
          <a:p>
            <a:pPr>
              <a:lnSpc>
                <a:spcPts val="1594"/>
              </a:lnSpc>
            </a:pPr>
            <a:r>
              <a:rPr lang="en-US" altLang="zh-CN" sz="1800" b="1" dirty="0">
                <a:solidFill>
                  <a:srgbClr val="403C4E"/>
                </a:solidFill>
                <a:latin typeface="Merriweather Bold" pitchFamily="34" charset="0"/>
              </a:rPr>
              <a:t>Depart in midweek</a:t>
            </a:r>
          </a:p>
          <a:p>
            <a:pPr>
              <a:lnSpc>
                <a:spcPts val="1594"/>
              </a:lnSpc>
            </a:pPr>
            <a:endParaRPr lang="en-US" sz="1800" dirty="0"/>
          </a:p>
        </p:txBody>
      </p:sp>
      <p:sp>
        <p:nvSpPr>
          <p:cNvPr id="31" name="Text 6">
            <a:extLst>
              <a:ext uri="{FF2B5EF4-FFF2-40B4-BE49-F238E27FC236}">
                <a16:creationId xmlns:a16="http://schemas.microsoft.com/office/drawing/2014/main" id="{7C7CEE5C-26EE-68BC-27C3-FB81D2B2F761}"/>
              </a:ext>
            </a:extLst>
          </p:cNvPr>
          <p:cNvSpPr/>
          <p:nvPr/>
        </p:nvSpPr>
        <p:spPr>
          <a:xfrm>
            <a:off x="4705051" y="3408601"/>
            <a:ext cx="1910433" cy="627088"/>
          </a:xfrm>
          <a:prstGeom prst="rect">
            <a:avLst/>
          </a:prstGeom>
          <a:noFill/>
          <a:ln/>
        </p:spPr>
        <p:txBody>
          <a:bodyPr wrap="square" lIns="0" tIns="0" rIns="0" bIns="0" rtlCol="0" anchor="t"/>
          <a:lstStyle/>
          <a:p>
            <a:pPr>
              <a:lnSpc>
                <a:spcPts val="1625"/>
              </a:lnSpc>
            </a:pPr>
            <a:r>
              <a:rPr lang="en-US" altLang="zh-CN" sz="1600" dirty="0">
                <a:solidFill>
                  <a:srgbClr val="403C4E"/>
                </a:solidFill>
                <a:latin typeface="Open Sans" pitchFamily="34" charset="0"/>
                <a:ea typeface="Open Sans" pitchFamily="34" charset="-122"/>
                <a:cs typeface="Open Sans" pitchFamily="34" charset="-120"/>
              </a:rPr>
              <a:t>Delay minutes are  relatively low in the midweek</a:t>
            </a:r>
            <a:r>
              <a:rPr lang="en-US" sz="1600" dirty="0"/>
              <a:t>.</a:t>
            </a:r>
          </a:p>
        </p:txBody>
      </p:sp>
      <p:sp>
        <p:nvSpPr>
          <p:cNvPr id="32" name="Text 7">
            <a:extLst>
              <a:ext uri="{FF2B5EF4-FFF2-40B4-BE49-F238E27FC236}">
                <a16:creationId xmlns:a16="http://schemas.microsoft.com/office/drawing/2014/main" id="{440B6D9E-F5E8-A7F8-BF8D-D57FA8859D11}"/>
              </a:ext>
            </a:extLst>
          </p:cNvPr>
          <p:cNvSpPr/>
          <p:nvPr/>
        </p:nvSpPr>
        <p:spPr>
          <a:xfrm>
            <a:off x="6888070" y="2779901"/>
            <a:ext cx="2159585" cy="408087"/>
          </a:xfrm>
          <a:prstGeom prst="rect">
            <a:avLst/>
          </a:prstGeom>
          <a:noFill/>
          <a:ln/>
        </p:spPr>
        <p:txBody>
          <a:bodyPr wrap="square" lIns="0" tIns="0" rIns="0" bIns="0" rtlCol="0" anchor="t"/>
          <a:lstStyle/>
          <a:p>
            <a:pPr>
              <a:lnSpc>
                <a:spcPts val="1594"/>
              </a:lnSpc>
            </a:pPr>
            <a:r>
              <a:rPr lang="en-US" sz="1800" b="1" dirty="0">
                <a:solidFill>
                  <a:srgbClr val="403C4E"/>
                </a:solidFill>
                <a:latin typeface="Merriweather Bold" pitchFamily="34" charset="0"/>
                <a:ea typeface="Merriweather Bold" pitchFamily="34" charset="-122"/>
                <a:cs typeface="Merriweather Bold" pitchFamily="34" charset="-120"/>
              </a:rPr>
              <a:t>A</a:t>
            </a:r>
            <a:r>
              <a:rPr lang="en-US" altLang="zh-CN" sz="1800" b="1" dirty="0">
                <a:solidFill>
                  <a:srgbClr val="403C4E"/>
                </a:solidFill>
                <a:latin typeface="Merriweather Bold" pitchFamily="34" charset="0"/>
                <a:ea typeface="Merriweather Bold" pitchFamily="34" charset="-122"/>
                <a:cs typeface="Merriweather Bold" pitchFamily="34" charset="-120"/>
              </a:rPr>
              <a:t>void windy</a:t>
            </a:r>
            <a:r>
              <a:rPr lang="zh-CN" altLang="en-US" sz="1800" b="1" dirty="0">
                <a:solidFill>
                  <a:srgbClr val="403C4E"/>
                </a:solidFill>
                <a:latin typeface="Merriweather Bold" pitchFamily="34" charset="0"/>
                <a:ea typeface="Merriweather Bold" pitchFamily="34" charset="-122"/>
                <a:cs typeface="Merriweather Bold" pitchFamily="34" charset="-120"/>
              </a:rPr>
              <a:t> </a:t>
            </a:r>
            <a:r>
              <a:rPr lang="en-US" altLang="zh-CN" sz="1800" b="1" dirty="0">
                <a:solidFill>
                  <a:srgbClr val="403C4E"/>
                </a:solidFill>
                <a:latin typeface="Merriweather Bold" pitchFamily="34" charset="0"/>
                <a:ea typeface="Merriweather Bold" pitchFamily="34" charset="-122"/>
                <a:cs typeface="Merriweather Bold" pitchFamily="34" charset="-120"/>
              </a:rPr>
              <a:t>days/cold places</a:t>
            </a:r>
          </a:p>
        </p:txBody>
      </p:sp>
      <p:sp>
        <p:nvSpPr>
          <p:cNvPr id="33" name="Text 8">
            <a:extLst>
              <a:ext uri="{FF2B5EF4-FFF2-40B4-BE49-F238E27FC236}">
                <a16:creationId xmlns:a16="http://schemas.microsoft.com/office/drawing/2014/main" id="{968A3611-A219-EB58-C124-4A59676032E7}"/>
              </a:ext>
            </a:extLst>
          </p:cNvPr>
          <p:cNvSpPr/>
          <p:nvPr/>
        </p:nvSpPr>
        <p:spPr>
          <a:xfrm>
            <a:off x="6888070" y="3386740"/>
            <a:ext cx="2078750" cy="627088"/>
          </a:xfrm>
          <a:prstGeom prst="rect">
            <a:avLst/>
          </a:prstGeom>
          <a:noFill/>
          <a:ln/>
        </p:spPr>
        <p:txBody>
          <a:bodyPr wrap="square" lIns="0" tIns="0" rIns="0" bIns="0" rtlCol="0" anchor="t"/>
          <a:lstStyle/>
          <a:p>
            <a:pPr>
              <a:lnSpc>
                <a:spcPts val="1625"/>
              </a:lnSpc>
            </a:pPr>
            <a:r>
              <a:rPr lang="en-US" sz="1600" dirty="0">
                <a:solidFill>
                  <a:srgbClr val="403C4E"/>
                </a:solidFill>
                <a:latin typeface="Open Sans" pitchFamily="34" charset="0"/>
                <a:ea typeface="Open Sans" pitchFamily="34" charset="-122"/>
                <a:cs typeface="Open Sans" pitchFamily="34" charset="-120"/>
              </a:rPr>
              <a:t>High windspeed(&gt;4 </a:t>
            </a:r>
            <a:r>
              <a:rPr lang="en-US" sz="1600" dirty="0" err="1">
                <a:solidFill>
                  <a:srgbClr val="403C4E"/>
                </a:solidFill>
                <a:latin typeface="Open Sans" pitchFamily="34" charset="0"/>
                <a:ea typeface="Open Sans" pitchFamily="34" charset="-122"/>
                <a:cs typeface="Open Sans" pitchFamily="34" charset="-120"/>
              </a:rPr>
              <a:t>mps</a:t>
            </a:r>
            <a:r>
              <a:rPr lang="en-US" sz="1600" dirty="0">
                <a:solidFill>
                  <a:srgbClr val="403C4E"/>
                </a:solidFill>
                <a:latin typeface="Open Sans" pitchFamily="34" charset="0"/>
                <a:ea typeface="Open Sans" pitchFamily="34" charset="-122"/>
                <a:cs typeface="Open Sans" pitchFamily="34" charset="-120"/>
              </a:rPr>
              <a:t>) will lead to higher delay minutes.</a:t>
            </a:r>
          </a:p>
          <a:p>
            <a:pPr>
              <a:lnSpc>
                <a:spcPts val="1625"/>
              </a:lnSpc>
            </a:pPr>
            <a:r>
              <a:rPr lang="en-US" sz="1600" dirty="0">
                <a:solidFill>
                  <a:srgbClr val="403C4E"/>
                </a:solidFill>
                <a:latin typeface="Open Sans" pitchFamily="34" charset="0"/>
                <a:ea typeface="Open Sans" pitchFamily="34" charset="-122"/>
                <a:cs typeface="Open Sans" pitchFamily="34" charset="-120"/>
              </a:rPr>
              <a:t>Airports with lower temperature(&lt;5⁰C</a:t>
            </a:r>
            <a:r>
              <a:rPr lang="zh-CN" altLang="en-US" sz="1600" dirty="0">
                <a:solidFill>
                  <a:srgbClr val="403C4E"/>
                </a:solidFill>
                <a:latin typeface="Open Sans" pitchFamily="34" charset="0"/>
                <a:ea typeface="Open Sans" pitchFamily="34" charset="-122"/>
                <a:cs typeface="Open Sans" pitchFamily="34" charset="-120"/>
              </a:rPr>
              <a:t>）</a:t>
            </a:r>
            <a:r>
              <a:rPr lang="en-US" altLang="zh-CN" sz="1600" dirty="0">
                <a:solidFill>
                  <a:srgbClr val="403C4E"/>
                </a:solidFill>
                <a:latin typeface="Open Sans" pitchFamily="34" charset="0"/>
                <a:ea typeface="Open Sans" pitchFamily="34" charset="-122"/>
                <a:cs typeface="Open Sans" pitchFamily="34" charset="-120"/>
              </a:rPr>
              <a:t>have longer delay.</a:t>
            </a:r>
            <a:endParaRPr lang="en-US" sz="1600" dirty="0"/>
          </a:p>
        </p:txBody>
      </p:sp>
      <p:pic>
        <p:nvPicPr>
          <p:cNvPr id="34" name="Google Shape;318;p47" descr="lightbulb icon">
            <a:extLst>
              <a:ext uri="{FF2B5EF4-FFF2-40B4-BE49-F238E27FC236}">
                <a16:creationId xmlns:a16="http://schemas.microsoft.com/office/drawing/2014/main" id="{7E3AC525-54DD-08A6-DC93-943C5226E4AE}"/>
              </a:ext>
            </a:extLst>
          </p:cNvPr>
          <p:cNvPicPr preferRelativeResize="0"/>
          <p:nvPr/>
        </p:nvPicPr>
        <p:blipFill rotWithShape="1">
          <a:blip r:embed="rId4">
            <a:alphaModFix/>
          </a:blip>
          <a:srcRect/>
          <a:stretch/>
        </p:blipFill>
        <p:spPr>
          <a:xfrm>
            <a:off x="59214" y="657949"/>
            <a:ext cx="683559" cy="683559"/>
          </a:xfrm>
          <a:prstGeom prst="rect">
            <a:avLst/>
          </a:prstGeom>
          <a:noFill/>
          <a:ln>
            <a:noFill/>
          </a:ln>
        </p:spPr>
      </p:pic>
      <p:pic>
        <p:nvPicPr>
          <p:cNvPr id="35" name="Image 3" descr="preencoded.png">
            <a:extLst>
              <a:ext uri="{FF2B5EF4-FFF2-40B4-BE49-F238E27FC236}">
                <a16:creationId xmlns:a16="http://schemas.microsoft.com/office/drawing/2014/main" id="{95DFB016-F8C7-A0D1-221A-AEA5C09C4562}"/>
              </a:ext>
            </a:extLst>
          </p:cNvPr>
          <p:cNvPicPr>
            <a:picLocks noChangeAspect="1"/>
          </p:cNvPicPr>
          <p:nvPr/>
        </p:nvPicPr>
        <p:blipFill>
          <a:blip r:embed="rId5"/>
          <a:stretch>
            <a:fillRect/>
          </a:stretch>
        </p:blipFill>
        <p:spPr>
          <a:xfrm>
            <a:off x="670301" y="2115514"/>
            <a:ext cx="561189" cy="561189"/>
          </a:xfrm>
          <a:prstGeom prst="rect">
            <a:avLst/>
          </a:prstGeom>
        </p:spPr>
      </p:pic>
      <p:sp>
        <p:nvSpPr>
          <p:cNvPr id="36" name="Text 5">
            <a:extLst>
              <a:ext uri="{FF2B5EF4-FFF2-40B4-BE49-F238E27FC236}">
                <a16:creationId xmlns:a16="http://schemas.microsoft.com/office/drawing/2014/main" id="{9E31C158-95EE-3433-717A-0431E4583A4B}"/>
              </a:ext>
            </a:extLst>
          </p:cNvPr>
          <p:cNvSpPr/>
          <p:nvPr/>
        </p:nvSpPr>
        <p:spPr>
          <a:xfrm>
            <a:off x="670301" y="2807300"/>
            <a:ext cx="1632943" cy="204043"/>
          </a:xfrm>
          <a:prstGeom prst="rect">
            <a:avLst/>
          </a:prstGeom>
          <a:noFill/>
          <a:ln/>
        </p:spPr>
        <p:txBody>
          <a:bodyPr wrap="none" lIns="0" tIns="0" rIns="0" bIns="0" rtlCol="0" anchor="t"/>
          <a:lstStyle/>
          <a:p>
            <a:pPr>
              <a:lnSpc>
                <a:spcPts val="1594"/>
              </a:lnSpc>
            </a:pPr>
            <a:r>
              <a:rPr lang="en-US" sz="1800" b="1" dirty="0">
                <a:solidFill>
                  <a:srgbClr val="403C4E"/>
                </a:solidFill>
                <a:latin typeface="Merriweather Bold" pitchFamily="34" charset="0"/>
              </a:rPr>
              <a:t>L</a:t>
            </a:r>
            <a:r>
              <a:rPr lang="en-US" altLang="zh-CN" sz="1800" b="1" dirty="0">
                <a:solidFill>
                  <a:srgbClr val="403C4E"/>
                </a:solidFill>
                <a:latin typeface="Merriweather Bold" pitchFamily="34" charset="0"/>
              </a:rPr>
              <a:t>onger than </a:t>
            </a:r>
          </a:p>
          <a:p>
            <a:pPr>
              <a:lnSpc>
                <a:spcPts val="1594"/>
              </a:lnSpc>
            </a:pPr>
            <a:r>
              <a:rPr lang="en-US" altLang="zh-CN" sz="1800" b="1" dirty="0">
                <a:solidFill>
                  <a:srgbClr val="403C4E"/>
                </a:solidFill>
                <a:latin typeface="Merriweather Bold" pitchFamily="34" charset="0"/>
              </a:rPr>
              <a:t>2 hours</a:t>
            </a:r>
            <a:endParaRPr lang="en-US" sz="1800" dirty="0"/>
          </a:p>
        </p:txBody>
      </p:sp>
      <p:sp>
        <p:nvSpPr>
          <p:cNvPr id="37" name="Text 6">
            <a:extLst>
              <a:ext uri="{FF2B5EF4-FFF2-40B4-BE49-F238E27FC236}">
                <a16:creationId xmlns:a16="http://schemas.microsoft.com/office/drawing/2014/main" id="{61CDF4EF-F6AD-BD22-4780-CCC249AE52ED}"/>
              </a:ext>
            </a:extLst>
          </p:cNvPr>
          <p:cNvSpPr/>
          <p:nvPr/>
        </p:nvSpPr>
        <p:spPr>
          <a:xfrm>
            <a:off x="665321" y="3403244"/>
            <a:ext cx="1910433" cy="627088"/>
          </a:xfrm>
          <a:prstGeom prst="rect">
            <a:avLst/>
          </a:prstGeom>
          <a:noFill/>
          <a:ln/>
        </p:spPr>
        <p:txBody>
          <a:bodyPr wrap="square" lIns="0" tIns="0" rIns="0" bIns="0" rtlCol="0" anchor="t"/>
          <a:lstStyle/>
          <a:p>
            <a:pPr>
              <a:lnSpc>
                <a:spcPts val="1625"/>
              </a:lnSpc>
            </a:pPr>
            <a:r>
              <a:rPr lang="en-US" sz="1600" dirty="0">
                <a:solidFill>
                  <a:srgbClr val="403C4E"/>
                </a:solidFill>
                <a:latin typeface="Open Sans" pitchFamily="34" charset="0"/>
                <a:ea typeface="Open Sans" pitchFamily="34" charset="-122"/>
                <a:cs typeface="Open Sans" pitchFamily="34" charset="-120"/>
              </a:rPr>
              <a:t>Shorter flights tend to have higher delay minutes.</a:t>
            </a:r>
            <a:endParaRPr lang="en-US" sz="1600" dirty="0"/>
          </a:p>
        </p:txBody>
      </p:sp>
      <p:pic>
        <p:nvPicPr>
          <p:cNvPr id="38" name="Image 3" descr="preencoded.png">
            <a:extLst>
              <a:ext uri="{FF2B5EF4-FFF2-40B4-BE49-F238E27FC236}">
                <a16:creationId xmlns:a16="http://schemas.microsoft.com/office/drawing/2014/main" id="{C59DD68E-91CF-8494-5FA8-CD0A138ACAC3}"/>
              </a:ext>
            </a:extLst>
          </p:cNvPr>
          <p:cNvPicPr>
            <a:picLocks noChangeAspect="1"/>
          </p:cNvPicPr>
          <p:nvPr/>
        </p:nvPicPr>
        <p:blipFill>
          <a:blip r:embed="rId5"/>
          <a:stretch>
            <a:fillRect/>
          </a:stretch>
        </p:blipFill>
        <p:spPr>
          <a:xfrm>
            <a:off x="2533833" y="2094092"/>
            <a:ext cx="561189" cy="561189"/>
          </a:xfrm>
          <a:prstGeom prst="rect">
            <a:avLst/>
          </a:prstGeom>
        </p:spPr>
      </p:pic>
      <p:pic>
        <p:nvPicPr>
          <p:cNvPr id="39" name="Image 3" descr="preencoded.png">
            <a:extLst>
              <a:ext uri="{FF2B5EF4-FFF2-40B4-BE49-F238E27FC236}">
                <a16:creationId xmlns:a16="http://schemas.microsoft.com/office/drawing/2014/main" id="{28166F43-3DBE-4910-FA9D-AAA84ECC7B45}"/>
              </a:ext>
            </a:extLst>
          </p:cNvPr>
          <p:cNvPicPr>
            <a:picLocks noChangeAspect="1"/>
          </p:cNvPicPr>
          <p:nvPr/>
        </p:nvPicPr>
        <p:blipFill>
          <a:blip r:embed="rId5"/>
          <a:stretch>
            <a:fillRect/>
          </a:stretch>
        </p:blipFill>
        <p:spPr>
          <a:xfrm>
            <a:off x="4619798" y="2072231"/>
            <a:ext cx="561189" cy="561189"/>
          </a:xfrm>
          <a:prstGeom prst="rect">
            <a:avLst/>
          </a:prstGeom>
        </p:spPr>
      </p:pic>
      <p:pic>
        <p:nvPicPr>
          <p:cNvPr id="40" name="Image 4" descr="preencoded.png">
            <a:extLst>
              <a:ext uri="{FF2B5EF4-FFF2-40B4-BE49-F238E27FC236}">
                <a16:creationId xmlns:a16="http://schemas.microsoft.com/office/drawing/2014/main" id="{ACE8C0C0-A262-C562-51E1-3229DFE9A1E7}"/>
              </a:ext>
            </a:extLst>
          </p:cNvPr>
          <p:cNvPicPr>
            <a:picLocks noChangeAspect="1"/>
          </p:cNvPicPr>
          <p:nvPr/>
        </p:nvPicPr>
        <p:blipFill>
          <a:blip r:embed="rId6"/>
          <a:stretch>
            <a:fillRect/>
          </a:stretch>
        </p:blipFill>
        <p:spPr>
          <a:xfrm>
            <a:off x="6884455" y="2006332"/>
            <a:ext cx="627088" cy="627088"/>
          </a:xfrm>
          <a:prstGeom prst="rect">
            <a:avLst/>
          </a:prstGeom>
        </p:spPr>
      </p:pic>
      <p:sp>
        <p:nvSpPr>
          <p:cNvPr id="41" name="文本框 40">
            <a:extLst>
              <a:ext uri="{FF2B5EF4-FFF2-40B4-BE49-F238E27FC236}">
                <a16:creationId xmlns:a16="http://schemas.microsoft.com/office/drawing/2014/main" id="{752AA883-8FE6-C1FE-4302-8D38D37B464F}"/>
              </a:ext>
            </a:extLst>
          </p:cNvPr>
          <p:cNvSpPr txBox="1"/>
          <p:nvPr/>
        </p:nvSpPr>
        <p:spPr>
          <a:xfrm>
            <a:off x="203277" y="1692939"/>
            <a:ext cx="4512291" cy="369332"/>
          </a:xfrm>
          <a:prstGeom prst="rect">
            <a:avLst/>
          </a:prstGeom>
          <a:noFill/>
        </p:spPr>
        <p:txBody>
          <a:bodyPr wrap="square" rtlCol="0">
            <a:spAutoFit/>
          </a:bodyPr>
          <a:lstStyle/>
          <a:p>
            <a:r>
              <a:rPr lang="en-US" altLang="zh-CN" sz="1800" b="1" dirty="0">
                <a:solidFill>
                  <a:srgbClr val="403C4E"/>
                </a:solidFill>
                <a:latin typeface="Merriweather Bold" pitchFamily="34" charset="0"/>
              </a:rPr>
              <a:t>Choose flights that (are):</a:t>
            </a:r>
            <a:endParaRPr lang="zh-CN" altLang="en-US" sz="1800" b="1" dirty="0">
              <a:solidFill>
                <a:srgbClr val="403C4E"/>
              </a:solidFill>
              <a:latin typeface="Merriweather Bold" pitchFamily="34" charset="0"/>
            </a:endParaRPr>
          </a:p>
        </p:txBody>
      </p:sp>
    </p:spTree>
    <p:extLst>
      <p:ext uri="{BB962C8B-B14F-4D97-AF65-F5344CB8AC3E}">
        <p14:creationId xmlns:p14="http://schemas.microsoft.com/office/powerpoint/2010/main" val="133977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A993-D047-211D-8E32-C7986F326915}"/>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1F6761F0-B361-3DB9-6826-84EB137B3C01}"/>
              </a:ext>
            </a:extLst>
          </p:cNvPr>
          <p:cNvPicPr>
            <a:picLocks noChangeAspect="1"/>
          </p:cNvPicPr>
          <p:nvPr/>
        </p:nvPicPr>
        <p:blipFill>
          <a:blip r:embed="rId3"/>
          <a:stretch>
            <a:fillRect/>
          </a:stretch>
        </p:blipFill>
        <p:spPr>
          <a:xfrm>
            <a:off x="0" y="1"/>
            <a:ext cx="9144000" cy="1082040"/>
          </a:xfrm>
          <a:prstGeom prst="rect">
            <a:avLst/>
          </a:prstGeom>
        </p:spPr>
      </p:pic>
      <p:sp>
        <p:nvSpPr>
          <p:cNvPr id="10" name="Text 0">
            <a:extLst>
              <a:ext uri="{FF2B5EF4-FFF2-40B4-BE49-F238E27FC236}">
                <a16:creationId xmlns:a16="http://schemas.microsoft.com/office/drawing/2014/main" id="{16919564-75D9-A532-B908-F0857B53AA9C}"/>
              </a:ext>
            </a:extLst>
          </p:cNvPr>
          <p:cNvSpPr/>
          <p:nvPr/>
        </p:nvSpPr>
        <p:spPr>
          <a:xfrm>
            <a:off x="426720" y="480928"/>
            <a:ext cx="4740994" cy="442987"/>
          </a:xfrm>
          <a:prstGeom prst="rect">
            <a:avLst/>
          </a:prstGeom>
          <a:noFill/>
          <a:ln/>
        </p:spPr>
        <p:txBody>
          <a:bodyPr wrap="none" lIns="0" tIns="0" rIns="0" bIns="0" rtlCol="0" anchor="t"/>
          <a:lstStyle/>
          <a:p>
            <a:pPr>
              <a:lnSpc>
                <a:spcPts val="3469"/>
              </a:lnSpc>
            </a:pPr>
            <a:r>
              <a:rPr lang="en-US" sz="2781" b="1" dirty="0">
                <a:solidFill>
                  <a:srgbClr val="403C4E"/>
                </a:solidFill>
                <a:latin typeface="Merriweather Bold" pitchFamily="34" charset="0"/>
                <a:ea typeface="Merriweather Bold" pitchFamily="34" charset="-122"/>
                <a:cs typeface="Merriweather Bold" pitchFamily="34" charset="-120"/>
              </a:rPr>
              <a:t>Strengths and Weaknesses</a:t>
            </a:r>
            <a:endParaRPr lang="en-US" sz="2781" dirty="0"/>
          </a:p>
        </p:txBody>
      </p:sp>
      <p:sp>
        <p:nvSpPr>
          <p:cNvPr id="11" name="Google Shape;259;p42">
            <a:extLst>
              <a:ext uri="{FF2B5EF4-FFF2-40B4-BE49-F238E27FC236}">
                <a16:creationId xmlns:a16="http://schemas.microsoft.com/office/drawing/2014/main" id="{C752C61D-5130-8279-6D01-044B2475624E}"/>
              </a:ext>
            </a:extLst>
          </p:cNvPr>
          <p:cNvSpPr txBox="1">
            <a:spLocks/>
          </p:cNvSpPr>
          <p:nvPr/>
        </p:nvSpPr>
        <p:spPr>
          <a:xfrm>
            <a:off x="762210" y="1380324"/>
            <a:ext cx="3805380" cy="3671735"/>
          </a:xfrm>
          <a:prstGeom prst="rect">
            <a:avLst/>
          </a:prstGeom>
        </p:spPr>
        <p:txBody>
          <a:bodyPr spcFirstLastPara="1" wrap="square" lIns="0" tIns="34275" rIns="68575" bIns="3427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altLang="zh-CN" sz="1900" b="1" dirty="0">
                <a:solidFill>
                  <a:srgbClr val="403C4E"/>
                </a:solidFill>
                <a:latin typeface="Merriweather Bold" pitchFamily="34" charset="0"/>
                <a:ea typeface="Merriweather Bold" pitchFamily="34" charset="-122"/>
                <a:cs typeface="Merriweather Bold" pitchFamily="34" charset="-120"/>
              </a:rPr>
              <a:t>Strengths </a:t>
            </a:r>
          </a:p>
          <a:p>
            <a:pPr marL="285750" indent="-285750">
              <a:spcBef>
                <a:spcPts val="800"/>
              </a:spcBef>
              <a:buFont typeface="Arial" panose="020B0604020202020204" pitchFamily="34" charset="0"/>
              <a:buChar char="•"/>
            </a:pPr>
            <a:r>
              <a:rPr lang="en-US" altLang="zh-CN" sz="1900" dirty="0" err="1">
                <a:latin typeface="Merriweather" panose="00000500000000000000" pitchFamily="2" charset="0"/>
              </a:rPr>
              <a:t>LightGBM</a:t>
            </a:r>
            <a:r>
              <a:rPr lang="en-US" altLang="zh-CN" sz="1900" dirty="0">
                <a:latin typeface="Merriweather" panose="00000500000000000000" pitchFamily="2" charset="0"/>
              </a:rPr>
              <a:t> has proved better performance than other models on predicting flight delay</a:t>
            </a:r>
            <a:endParaRPr lang="en-US" sz="1900" dirty="0">
              <a:latin typeface="Merriweather" panose="00000500000000000000" pitchFamily="2" charset="0"/>
            </a:endParaRPr>
          </a:p>
          <a:p>
            <a:pPr marL="285750" indent="-285750">
              <a:spcBef>
                <a:spcPts val="800"/>
              </a:spcBef>
              <a:buFont typeface="Arial" panose="020B0604020202020204" pitchFamily="34" charset="0"/>
              <a:buChar char="•"/>
            </a:pPr>
            <a:r>
              <a:rPr lang="en-US" sz="1900" dirty="0">
                <a:latin typeface="Merriweather" panose="00000500000000000000" pitchFamily="2" charset="0"/>
              </a:rPr>
              <a:t>A</a:t>
            </a:r>
            <a:r>
              <a:rPr lang="en-US" altLang="zh-CN" sz="1900" dirty="0">
                <a:latin typeface="Merriweather" panose="00000500000000000000" pitchFamily="2" charset="0"/>
              </a:rPr>
              <a:t>pply target encoding captures the direct relationship between each category and the target variable.</a:t>
            </a:r>
          </a:p>
          <a:p>
            <a:pPr marL="285750" indent="-285750">
              <a:spcBef>
                <a:spcPts val="800"/>
              </a:spcBef>
              <a:buFont typeface="Arial" panose="020B0604020202020204" pitchFamily="34" charset="0"/>
              <a:buChar char="•"/>
            </a:pPr>
            <a:r>
              <a:rPr lang="en-US" altLang="zh-CN" sz="1900" dirty="0">
                <a:latin typeface="Merriweather" panose="00000500000000000000" pitchFamily="2" charset="0"/>
              </a:rPr>
              <a:t>provide a smoothed estimate based on a combination of the category mean and the global mean, allowing the model to handle rare categories more effectively</a:t>
            </a:r>
            <a:endParaRPr lang="en-US" sz="1900" dirty="0">
              <a:latin typeface="Merriweather" panose="00000500000000000000" pitchFamily="2" charset="0"/>
            </a:endParaRPr>
          </a:p>
          <a:p>
            <a:pPr>
              <a:spcBef>
                <a:spcPts val="800"/>
              </a:spcBef>
            </a:pPr>
            <a:r>
              <a:rPr lang="en-US" altLang="zh-CN" sz="1500" dirty="0"/>
              <a:t>.</a:t>
            </a:r>
            <a:endParaRPr lang="en-US" sz="1500" dirty="0"/>
          </a:p>
          <a:p>
            <a:pPr>
              <a:spcBef>
                <a:spcPts val="800"/>
              </a:spcBef>
            </a:pPr>
            <a:r>
              <a:rPr lang="en-US" altLang="zh-CN" dirty="0"/>
              <a:t> </a:t>
            </a:r>
            <a:endParaRPr lang="en-US" dirty="0"/>
          </a:p>
        </p:txBody>
      </p:sp>
      <p:sp>
        <p:nvSpPr>
          <p:cNvPr id="12" name="Google Shape;259;p42">
            <a:extLst>
              <a:ext uri="{FF2B5EF4-FFF2-40B4-BE49-F238E27FC236}">
                <a16:creationId xmlns:a16="http://schemas.microsoft.com/office/drawing/2014/main" id="{8C2FC8C5-FB6C-4BF8-0698-D1A798BA0250}"/>
              </a:ext>
            </a:extLst>
          </p:cNvPr>
          <p:cNvSpPr txBox="1">
            <a:spLocks/>
          </p:cNvSpPr>
          <p:nvPr/>
        </p:nvSpPr>
        <p:spPr>
          <a:xfrm>
            <a:off x="4759290" y="1380325"/>
            <a:ext cx="3622500" cy="3334500"/>
          </a:xfrm>
          <a:prstGeom prst="rect">
            <a:avLst/>
          </a:prstGeom>
        </p:spPr>
        <p:txBody>
          <a:bodyPr spcFirstLastPara="1" wrap="square" lIns="0" tIns="34275" rIns="68575" bIns="3427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altLang="zh-CN" sz="1800" b="1" dirty="0">
                <a:solidFill>
                  <a:srgbClr val="403C4E"/>
                </a:solidFill>
                <a:latin typeface="Merriweather" panose="00000500000000000000" pitchFamily="2" charset="0"/>
                <a:ea typeface="Merriweather Bold" pitchFamily="34" charset="-122"/>
                <a:cs typeface="Merriweather Bold" pitchFamily="34" charset="-120"/>
              </a:rPr>
              <a:t>Weaknesses</a:t>
            </a:r>
            <a:endParaRPr lang="en-US" sz="1800" dirty="0">
              <a:latin typeface="Merriweather" panose="00000500000000000000" pitchFamily="2" charset="0"/>
            </a:endParaRPr>
          </a:p>
          <a:p>
            <a:pPr marL="285750" indent="-285750">
              <a:spcBef>
                <a:spcPts val="800"/>
              </a:spcBef>
              <a:buFont typeface="Arial" panose="020B0604020202020204" pitchFamily="34" charset="0"/>
              <a:buChar char="•"/>
            </a:pPr>
            <a:r>
              <a:rPr lang="en-US" altLang="zh-CN" sz="1600" dirty="0">
                <a:latin typeface="Merriweather" panose="00000500000000000000" pitchFamily="2" charset="0"/>
              </a:rPr>
              <a:t>Space for RMSE improvement</a:t>
            </a:r>
          </a:p>
          <a:p>
            <a:pPr marL="285750" indent="-285750">
              <a:spcBef>
                <a:spcPts val="800"/>
              </a:spcBef>
              <a:buFont typeface="Arial" panose="020B0604020202020204" pitchFamily="34" charset="0"/>
              <a:buChar char="•"/>
            </a:pPr>
            <a:r>
              <a:rPr lang="en-US" altLang="zh-CN" sz="1600" dirty="0">
                <a:latin typeface="Merriweather" panose="00000500000000000000" pitchFamily="2" charset="0"/>
              </a:rPr>
              <a:t>Adding feature describing propagation</a:t>
            </a:r>
          </a:p>
          <a:p>
            <a:pPr marL="285750" indent="-285750">
              <a:spcBef>
                <a:spcPts val="800"/>
              </a:spcBef>
              <a:buFont typeface="Arial" panose="020B0604020202020204" pitchFamily="34" charset="0"/>
              <a:buChar char="•"/>
            </a:pPr>
            <a:r>
              <a:rPr lang="en-US" altLang="zh-CN" sz="1600" dirty="0">
                <a:latin typeface="Merriweather" panose="00000500000000000000" pitchFamily="2" charset="0"/>
              </a:rPr>
              <a:t> </a:t>
            </a:r>
            <a:r>
              <a:rPr lang="en-US" altLang="zh-CN" sz="1600" dirty="0" err="1">
                <a:latin typeface="Merriweather" panose="00000500000000000000" pitchFamily="2" charset="0"/>
              </a:rPr>
              <a:t>LightGBM</a:t>
            </a:r>
            <a:r>
              <a:rPr lang="en-US" altLang="zh-CN" sz="1600" dirty="0">
                <a:latin typeface="Merriweather" panose="00000500000000000000" pitchFamily="2" charset="0"/>
              </a:rPr>
              <a:t> is highly dependent on tuning hyperparameters, which needs more effort</a:t>
            </a:r>
          </a:p>
          <a:p>
            <a:pPr marL="285750" indent="-285750">
              <a:spcBef>
                <a:spcPts val="800"/>
              </a:spcBef>
              <a:buFont typeface="Arial" panose="020B0604020202020204" pitchFamily="34" charset="0"/>
              <a:buChar char="•"/>
            </a:pPr>
            <a:endParaRPr lang="en-US" altLang="zh-CN" sz="1600" dirty="0">
              <a:latin typeface="Merriweather" panose="00000500000000000000" pitchFamily="2" charset="0"/>
            </a:endParaRPr>
          </a:p>
          <a:p>
            <a:pPr marL="285750" indent="-285750">
              <a:spcBef>
                <a:spcPts val="800"/>
              </a:spcBef>
              <a:buFont typeface="Arial" panose="020B0604020202020204" pitchFamily="34" charset="0"/>
              <a:buChar char="•"/>
            </a:pPr>
            <a:endParaRPr lang="en-US" dirty="0"/>
          </a:p>
        </p:txBody>
      </p:sp>
    </p:spTree>
    <p:extLst>
      <p:ext uri="{BB962C8B-B14F-4D97-AF65-F5344CB8AC3E}">
        <p14:creationId xmlns:p14="http://schemas.microsoft.com/office/powerpoint/2010/main" val="1225848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15000" y="0"/>
            <a:ext cx="3429000" cy="5143500"/>
          </a:xfrm>
          <a:prstGeom prst="rect">
            <a:avLst/>
          </a:prstGeom>
        </p:spPr>
      </p:pic>
      <p:sp>
        <p:nvSpPr>
          <p:cNvPr id="3" name="Text 0"/>
          <p:cNvSpPr/>
          <p:nvPr/>
        </p:nvSpPr>
        <p:spPr>
          <a:xfrm>
            <a:off x="450652" y="457870"/>
            <a:ext cx="6346388" cy="1665833"/>
          </a:xfrm>
          <a:prstGeom prst="rect">
            <a:avLst/>
          </a:prstGeom>
          <a:noFill/>
          <a:ln/>
        </p:spPr>
        <p:txBody>
          <a:bodyPr wrap="square" lIns="0" tIns="0" rIns="0" bIns="0" rtlCol="0" anchor="t"/>
          <a:lstStyle/>
          <a:p>
            <a:pPr>
              <a:lnSpc>
                <a:spcPts val="4344"/>
              </a:lnSpc>
            </a:pPr>
            <a:r>
              <a:rPr lang="en-US" sz="2800" b="1" dirty="0">
                <a:solidFill>
                  <a:srgbClr val="403C4E"/>
                </a:solidFill>
                <a:latin typeface="Merriweather Bold" pitchFamily="34" charset="0"/>
                <a:ea typeface="Merriweather Bold" pitchFamily="34" charset="-122"/>
                <a:cs typeface="Merriweather Bold" pitchFamily="34" charset="-120"/>
              </a:rPr>
              <a:t>Visualization for </a:t>
            </a:r>
          </a:p>
          <a:p>
            <a:pPr>
              <a:lnSpc>
                <a:spcPts val="4344"/>
              </a:lnSpc>
            </a:pPr>
            <a:r>
              <a:rPr lang="en-US" sz="2800" b="1" dirty="0">
                <a:solidFill>
                  <a:srgbClr val="403C4E"/>
                </a:solidFill>
                <a:latin typeface="Merriweather Bold" pitchFamily="34" charset="0"/>
                <a:ea typeface="Merriweather Bold" pitchFamily="34" charset="-122"/>
                <a:cs typeface="Merriweather Bold" pitchFamily="34" charset="-120"/>
              </a:rPr>
              <a:t>flight arrival time prediction</a:t>
            </a:r>
            <a:endParaRPr lang="en-US" sz="2800" dirty="0"/>
          </a:p>
        </p:txBody>
      </p:sp>
      <p:sp>
        <p:nvSpPr>
          <p:cNvPr id="4" name="Text 1"/>
          <p:cNvSpPr/>
          <p:nvPr/>
        </p:nvSpPr>
        <p:spPr>
          <a:xfrm>
            <a:off x="450652" y="2316808"/>
            <a:ext cx="4813697" cy="1029891"/>
          </a:xfrm>
          <a:prstGeom prst="rect">
            <a:avLst/>
          </a:prstGeom>
          <a:noFill/>
          <a:ln/>
        </p:spPr>
        <p:txBody>
          <a:bodyPr wrap="square" lIns="0" tIns="0" rIns="0" bIns="0" rtlCol="0" anchor="t"/>
          <a:lstStyle/>
          <a:p>
            <a:pPr>
              <a:lnSpc>
                <a:spcPts val="1594"/>
              </a:lnSpc>
            </a:pPr>
            <a:endParaRPr lang="en-US" sz="1000" dirty="0"/>
          </a:p>
        </p:txBody>
      </p:sp>
      <p:sp>
        <p:nvSpPr>
          <p:cNvPr id="5" name="Text 2"/>
          <p:cNvSpPr/>
          <p:nvPr/>
        </p:nvSpPr>
        <p:spPr>
          <a:xfrm>
            <a:off x="450652" y="3491508"/>
            <a:ext cx="4813697" cy="823913"/>
          </a:xfrm>
          <a:prstGeom prst="rect">
            <a:avLst/>
          </a:prstGeom>
          <a:noFill/>
          <a:ln/>
        </p:spPr>
        <p:txBody>
          <a:bodyPr wrap="square" lIns="0" tIns="0" rIns="0" bIns="0" rtlCol="0" anchor="t"/>
          <a:lstStyle/>
          <a:p>
            <a:pPr>
              <a:lnSpc>
                <a:spcPts val="1594"/>
              </a:lnSpc>
            </a:pPr>
            <a:endParaRPr lang="en-US" sz="1000" dirty="0"/>
          </a:p>
        </p:txBody>
      </p:sp>
      <p:sp>
        <p:nvSpPr>
          <p:cNvPr id="6" name="Shape 3"/>
          <p:cNvSpPr/>
          <p:nvPr/>
        </p:nvSpPr>
        <p:spPr>
          <a:xfrm>
            <a:off x="450652" y="4469904"/>
            <a:ext cx="205978" cy="205978"/>
          </a:xfrm>
          <a:prstGeom prst="roundRect">
            <a:avLst>
              <a:gd name="adj" fmla="val 27742890"/>
            </a:avLst>
          </a:prstGeom>
          <a:noFill/>
          <a:ln w="7620">
            <a:solidFill>
              <a:srgbClr val="FFFFFF"/>
            </a:solidFill>
            <a:prstDash val="solid"/>
          </a:ln>
        </p:spPr>
      </p:sp>
      <p:sp>
        <p:nvSpPr>
          <p:cNvPr id="10" name="文本框 9">
            <a:extLst>
              <a:ext uri="{FF2B5EF4-FFF2-40B4-BE49-F238E27FC236}">
                <a16:creationId xmlns:a16="http://schemas.microsoft.com/office/drawing/2014/main" id="{B4C503A4-C410-3E75-49B1-4A2B005A7460}"/>
              </a:ext>
            </a:extLst>
          </p:cNvPr>
          <p:cNvSpPr txBox="1"/>
          <p:nvPr/>
        </p:nvSpPr>
        <p:spPr>
          <a:xfrm>
            <a:off x="450652" y="2345011"/>
            <a:ext cx="4572000" cy="369332"/>
          </a:xfrm>
          <a:prstGeom prst="rect">
            <a:avLst/>
          </a:prstGeom>
          <a:noFill/>
        </p:spPr>
        <p:txBody>
          <a:bodyPr wrap="square">
            <a:spAutoFit/>
          </a:bodyPr>
          <a:lstStyle/>
          <a:p>
            <a:r>
              <a:rPr lang="zh-CN" altLang="en-US" sz="1800" dirty="0"/>
              <a:t>https://crj2002.shinyapps.io/shiny/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7F9BB27-F069-2DDB-8147-BC29F61AAB6C}"/>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78801A08-2EA6-46FD-4CB1-4D86FE765AD0}"/>
              </a:ext>
            </a:extLst>
          </p:cNvPr>
          <p:cNvSpPr>
            <a:spLocks noGrp="1"/>
          </p:cNvSpPr>
          <p:nvPr>
            <p:ph type="title"/>
          </p:nvPr>
        </p:nvSpPr>
        <p:spPr/>
        <p:txBody>
          <a:bodyPr>
            <a:noAutofit/>
          </a:bodyPr>
          <a:lstStyle/>
          <a:p>
            <a:r>
              <a:rPr lang="en-US" altLang="zh-CN" b="1" dirty="0">
                <a:solidFill>
                  <a:srgbClr val="403C4E"/>
                </a:solidFill>
                <a:latin typeface="Merriweather Bold" pitchFamily="34" charset="0"/>
                <a:ea typeface="Red Hat Display"/>
                <a:cs typeface="Red Hat Display"/>
              </a:rPr>
              <a:t>Data preprocessing</a:t>
            </a:r>
            <a:endParaRPr lang="zh-CN" altLang="en-US" b="1" dirty="0">
              <a:solidFill>
                <a:srgbClr val="403C4E"/>
              </a:solidFill>
              <a:latin typeface="Merriweather Bold" pitchFamily="34" charset="0"/>
              <a:cs typeface="Red Hat Display"/>
            </a:endParaRPr>
          </a:p>
        </p:txBody>
      </p:sp>
      <p:sp>
        <p:nvSpPr>
          <p:cNvPr id="3" name="文本占位符 2">
            <a:extLst>
              <a:ext uri="{FF2B5EF4-FFF2-40B4-BE49-F238E27FC236}">
                <a16:creationId xmlns:a16="http://schemas.microsoft.com/office/drawing/2014/main" id="{380A6A35-E80E-252E-49EF-89A4CFA23D85}"/>
              </a:ext>
            </a:extLst>
          </p:cNvPr>
          <p:cNvSpPr>
            <a:spLocks noGrp="1"/>
          </p:cNvSpPr>
          <p:nvPr>
            <p:ph type="body" idx="1"/>
          </p:nvPr>
        </p:nvSpPr>
        <p:spPr/>
        <p:txBody>
          <a:bodyPr>
            <a:normAutofit fontScale="92500" lnSpcReduction="10000"/>
          </a:bodyPr>
          <a:lstStyle/>
          <a:p>
            <a:pPr marL="114300" indent="0" algn="just">
              <a:spcAft>
                <a:spcPts val="800"/>
              </a:spcAft>
              <a:buNone/>
            </a:pPr>
            <a:br>
              <a:rPr lang="en-US" altLang="zh-CN" b="0" dirty="0">
                <a:effectLst/>
              </a:rPr>
            </a:br>
            <a:r>
              <a:rPr lang="en-US" altLang="zh-CN" sz="2000" b="1" i="0" u="none" strike="noStrike" dirty="0">
                <a:solidFill>
                  <a:srgbClr val="353535"/>
                </a:solidFill>
                <a:effectLst/>
                <a:latin typeface="Merriweather Bold" panose="00000800000000000000" pitchFamily="2" charset="0"/>
              </a:rPr>
              <a:t>Merge data</a:t>
            </a:r>
            <a:r>
              <a:rPr lang="en-US" altLang="zh-CN" sz="2000" i="0" u="none" strike="noStrike" dirty="0">
                <a:solidFill>
                  <a:srgbClr val="353535"/>
                </a:solidFill>
                <a:effectLst/>
                <a:latin typeface="Merriweather Bold" panose="00000800000000000000" pitchFamily="2" charset="0"/>
              </a:rPr>
              <a:t>: </a:t>
            </a:r>
            <a:r>
              <a:rPr lang="en-US" altLang="zh-CN" sz="2000" i="0" u="none" strike="noStrike" dirty="0">
                <a:solidFill>
                  <a:srgbClr val="353535"/>
                </a:solidFill>
                <a:effectLst/>
                <a:latin typeface="Merriweather" panose="00000500000000000000" pitchFamily="2" charset="0"/>
              </a:rPr>
              <a:t>Match hourly weather conditions to flights based on the nearest weather stations to airports (</a:t>
            </a:r>
            <a:r>
              <a:rPr kumimoji="0" lang="en-US" altLang="zh-CN" sz="2000" i="0" u="none" strike="noStrike" kern="0" cap="none" spc="0" normalizeH="0" baseline="0" noProof="0" dirty="0">
                <a:ln>
                  <a:noFill/>
                </a:ln>
                <a:solidFill>
                  <a:srgbClr val="353535"/>
                </a:solidFill>
                <a:effectLst/>
                <a:uLnTx/>
                <a:uFillTx/>
                <a:latin typeface="Merriweather" panose="00000500000000000000" pitchFamily="2" charset="0"/>
                <a:ea typeface="Red Hat Text"/>
                <a:cs typeface="Red Hat Text"/>
                <a:sym typeface="Red Hat Text"/>
              </a:rPr>
              <a:t>according to the latitude and longitude)</a:t>
            </a:r>
            <a:r>
              <a:rPr lang="en-US" altLang="zh-CN" sz="2000" i="0" u="none" strike="noStrike" dirty="0">
                <a:solidFill>
                  <a:srgbClr val="353535"/>
                </a:solidFill>
                <a:effectLst/>
                <a:latin typeface="Merriweather" panose="00000500000000000000" pitchFamily="2" charset="0"/>
              </a:rPr>
              <a:t> and adjusted times to Central </a:t>
            </a:r>
            <a:r>
              <a:rPr lang="en-US" altLang="zh-CN" sz="2000" dirty="0">
                <a:solidFill>
                  <a:srgbClr val="353535"/>
                </a:solidFill>
                <a:latin typeface="Merriweather" panose="00000500000000000000" pitchFamily="2" charset="0"/>
              </a:rPr>
              <a:t>Standard </a:t>
            </a:r>
            <a:r>
              <a:rPr lang="en-US" altLang="zh-CN" sz="2000" i="0" u="none" strike="noStrike" dirty="0">
                <a:solidFill>
                  <a:srgbClr val="353535"/>
                </a:solidFill>
                <a:effectLst/>
                <a:latin typeface="Merriweather" panose="00000500000000000000" pitchFamily="2" charset="0"/>
              </a:rPr>
              <a:t>Time. </a:t>
            </a:r>
            <a:endParaRPr lang="en-US" altLang="zh-CN" sz="2000" dirty="0">
              <a:effectLst/>
              <a:latin typeface="Merriweather" panose="00000500000000000000" pitchFamily="2" charset="0"/>
            </a:endParaRPr>
          </a:p>
          <a:p>
            <a:pPr marL="114300" indent="0" algn="just" rtl="0">
              <a:spcAft>
                <a:spcPts val="800"/>
              </a:spcAft>
              <a:buNone/>
            </a:pPr>
            <a:br>
              <a:rPr lang="en-US" altLang="zh-CN" sz="2000" dirty="0">
                <a:effectLst/>
                <a:latin typeface="Merriweather Bold" panose="00000800000000000000" pitchFamily="2" charset="0"/>
              </a:rPr>
            </a:br>
            <a:r>
              <a:rPr lang="en-US" altLang="zh-CN" sz="2000" i="0" u="none" strike="noStrike" dirty="0">
                <a:solidFill>
                  <a:srgbClr val="353535"/>
                </a:solidFill>
                <a:effectLst/>
                <a:latin typeface="Merriweather Bold" panose="00000800000000000000" pitchFamily="2" charset="0"/>
              </a:rPr>
              <a:t>Final dataset: </a:t>
            </a:r>
            <a:r>
              <a:rPr lang="en-US" altLang="zh-CN" sz="2000" i="0" u="none" strike="noStrike" dirty="0">
                <a:solidFill>
                  <a:srgbClr val="353535"/>
                </a:solidFill>
                <a:effectLst/>
                <a:latin typeface="Merriweather" panose="00000500000000000000" pitchFamily="2" charset="0"/>
              </a:rPr>
              <a:t>9 million flights for modeling, includes flight information for 383 airports</a:t>
            </a:r>
            <a:r>
              <a:rPr lang="zh-CN" altLang="en-US" sz="2000" i="0" u="none" strike="noStrike" dirty="0">
                <a:solidFill>
                  <a:srgbClr val="353535"/>
                </a:solidFill>
                <a:effectLst/>
                <a:latin typeface="Merriweather" panose="00000500000000000000" pitchFamily="2" charset="0"/>
              </a:rPr>
              <a:t>（</a:t>
            </a:r>
            <a:r>
              <a:rPr lang="en-US" altLang="zh-CN" sz="2000" i="0" u="none" strike="noStrike" dirty="0">
                <a:solidFill>
                  <a:srgbClr val="353535"/>
                </a:solidFill>
                <a:effectLst/>
                <a:latin typeface="Merriweather" panose="00000500000000000000" pitchFamily="2" charset="0"/>
              </a:rPr>
              <a:t>About 500,000 flights per month * 6 holiday seasons</a:t>
            </a:r>
            <a:r>
              <a:rPr lang="zh-CN" altLang="en-US" sz="2000" i="0" u="none" strike="noStrike" dirty="0">
                <a:solidFill>
                  <a:srgbClr val="353535"/>
                </a:solidFill>
                <a:effectLst/>
                <a:latin typeface="Merriweather" panose="00000500000000000000" pitchFamily="2" charset="0"/>
              </a:rPr>
              <a:t>（</a:t>
            </a:r>
            <a:r>
              <a:rPr lang="en-US" altLang="zh-CN" sz="2000" i="0" u="none" strike="noStrike" dirty="0">
                <a:solidFill>
                  <a:srgbClr val="353535"/>
                </a:solidFill>
                <a:effectLst/>
                <a:latin typeface="Merriweather" panose="00000500000000000000" pitchFamily="2" charset="0"/>
              </a:rPr>
              <a:t>2018-2024</a:t>
            </a:r>
            <a:r>
              <a:rPr lang="zh-CN" altLang="en-US" sz="2000" i="0" u="none" strike="noStrike" dirty="0">
                <a:solidFill>
                  <a:srgbClr val="353535"/>
                </a:solidFill>
                <a:effectLst/>
                <a:latin typeface="Merriweather" panose="00000500000000000000" pitchFamily="2" charset="0"/>
              </a:rPr>
              <a:t>）</a:t>
            </a:r>
            <a:r>
              <a:rPr lang="en-US" altLang="zh-CN" sz="2000" i="0" u="none" strike="noStrike" dirty="0">
                <a:solidFill>
                  <a:srgbClr val="353535"/>
                </a:solidFill>
                <a:effectLst/>
                <a:latin typeface="Merriweather" panose="00000500000000000000" pitchFamily="2" charset="0"/>
              </a:rPr>
              <a:t> * 3 months each</a:t>
            </a:r>
            <a:r>
              <a:rPr lang="zh-CN" altLang="en-US" sz="2000" i="0" u="none" strike="noStrike" dirty="0">
                <a:solidFill>
                  <a:srgbClr val="353535"/>
                </a:solidFill>
                <a:effectLst/>
                <a:latin typeface="Merriweather" panose="00000500000000000000" pitchFamily="2" charset="0"/>
              </a:rPr>
              <a:t>）</a:t>
            </a:r>
            <a:endParaRPr lang="en-US" altLang="zh-CN" sz="2000" dirty="0">
              <a:effectLst/>
              <a:latin typeface="Merriweather" panose="00000500000000000000" pitchFamily="2" charset="0"/>
            </a:endParaRPr>
          </a:p>
          <a:p>
            <a:pPr marL="114300" indent="0">
              <a:buNone/>
            </a:pPr>
            <a:br>
              <a:rPr lang="en-US" altLang="zh-CN" sz="2000" dirty="0"/>
            </a:br>
            <a:endParaRPr lang="zh-CN" altLang="en-US" sz="2000" dirty="0"/>
          </a:p>
        </p:txBody>
      </p:sp>
    </p:spTree>
    <p:extLst>
      <p:ext uri="{BB962C8B-B14F-4D97-AF65-F5344CB8AC3E}">
        <p14:creationId xmlns:p14="http://schemas.microsoft.com/office/powerpoint/2010/main" val="117285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32449F40-AACD-D466-99F2-ACA1E6A15DF4}"/>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6C7914C7-1A23-7EDB-A3C3-B8AA4C0B95AC}"/>
              </a:ext>
            </a:extLst>
          </p:cNvPr>
          <p:cNvSpPr>
            <a:spLocks noGrp="1"/>
          </p:cNvSpPr>
          <p:nvPr>
            <p:ph type="title"/>
          </p:nvPr>
        </p:nvSpPr>
        <p:spPr/>
        <p:txBody>
          <a:bodyPr>
            <a:noAutofit/>
          </a:bodyPr>
          <a:lstStyle/>
          <a:p>
            <a:r>
              <a:rPr lang="en-US" altLang="zh-CN" b="1" dirty="0">
                <a:solidFill>
                  <a:srgbClr val="403C4E"/>
                </a:solidFill>
                <a:latin typeface="Merriweather Bold" pitchFamily="34" charset="0"/>
                <a:ea typeface="Red Hat Display"/>
                <a:cs typeface="Red Hat Display"/>
              </a:rPr>
              <a:t>Dataset</a:t>
            </a:r>
            <a:endParaRPr lang="zh-CN" altLang="en-US" b="1" dirty="0">
              <a:solidFill>
                <a:srgbClr val="403C4E"/>
              </a:solidFill>
              <a:latin typeface="Merriweather Bold" pitchFamily="34" charset="0"/>
              <a:cs typeface="Red Hat Display"/>
            </a:endParaRPr>
          </a:p>
        </p:txBody>
      </p:sp>
      <p:graphicFrame>
        <p:nvGraphicFramePr>
          <p:cNvPr id="4" name="表格 3">
            <a:extLst>
              <a:ext uri="{FF2B5EF4-FFF2-40B4-BE49-F238E27FC236}">
                <a16:creationId xmlns:a16="http://schemas.microsoft.com/office/drawing/2014/main" id="{A55AB146-D454-547E-FBEC-7D70ED8D5951}"/>
              </a:ext>
            </a:extLst>
          </p:cNvPr>
          <p:cNvGraphicFramePr>
            <a:graphicFrameLocks noGrp="1"/>
          </p:cNvGraphicFramePr>
          <p:nvPr>
            <p:extLst>
              <p:ext uri="{D42A27DB-BD31-4B8C-83A1-F6EECF244321}">
                <p14:modId xmlns:p14="http://schemas.microsoft.com/office/powerpoint/2010/main" val="2772285217"/>
              </p:ext>
            </p:extLst>
          </p:nvPr>
        </p:nvGraphicFramePr>
        <p:xfrm>
          <a:off x="985962" y="1152525"/>
          <a:ext cx="7577593" cy="3714652"/>
        </p:xfrm>
        <a:graphic>
          <a:graphicData uri="http://schemas.openxmlformats.org/drawingml/2006/table">
            <a:tbl>
              <a:tblPr/>
              <a:tblGrid>
                <a:gridCol w="3912041">
                  <a:extLst>
                    <a:ext uri="{9D8B030D-6E8A-4147-A177-3AD203B41FA5}">
                      <a16:colId xmlns:a16="http://schemas.microsoft.com/office/drawing/2014/main" val="1274242280"/>
                    </a:ext>
                  </a:extLst>
                </a:gridCol>
                <a:gridCol w="3665552">
                  <a:extLst>
                    <a:ext uri="{9D8B030D-6E8A-4147-A177-3AD203B41FA5}">
                      <a16:colId xmlns:a16="http://schemas.microsoft.com/office/drawing/2014/main" val="2724174145"/>
                    </a:ext>
                  </a:extLst>
                </a:gridCol>
              </a:tblGrid>
              <a:tr h="269708">
                <a:tc>
                  <a:txBody>
                    <a:bodyPr/>
                    <a:lstStyle/>
                    <a:p>
                      <a:pPr algn="ctr" rtl="0" fontAlgn="t">
                        <a:spcAft>
                          <a:spcPts val="800"/>
                        </a:spcAft>
                      </a:pPr>
                      <a:r>
                        <a:rPr lang="en-US" sz="1800" b="0" i="0" u="none" strike="noStrike" dirty="0">
                          <a:solidFill>
                            <a:srgbClr val="202020"/>
                          </a:solidFill>
                          <a:effectLst/>
                          <a:latin typeface="Merriweather Bold" panose="00000800000000000000" pitchFamily="2" charset="0"/>
                        </a:rPr>
                        <a:t>Flight data</a:t>
                      </a:r>
                      <a:endParaRPr lang="en-US" sz="1800" b="0" dirty="0">
                        <a:effectLst/>
                        <a:latin typeface="Merriweather Bold" panose="00000800000000000000" pitchFamily="2" charset="0"/>
                      </a:endParaRPr>
                    </a:p>
                  </a:txBody>
                  <a:tcPr marL="39663" marR="39663" marT="39663" marB="39663">
                    <a:lnL w="4763" cap="flat" cmpd="sng" algn="ctr">
                      <a:solidFill>
                        <a:srgbClr val="9E9E9E"/>
                      </a:solidFill>
                      <a:prstDash val="solid"/>
                      <a:round/>
                      <a:headEnd type="none" w="med" len="med"/>
                      <a:tailEnd type="none" w="med" len="med"/>
                    </a:lnL>
                    <a:lnR w="4763" cap="flat" cmpd="sng" algn="ctr">
                      <a:solidFill>
                        <a:srgbClr val="9E9E9E"/>
                      </a:solidFill>
                      <a:prstDash val="solid"/>
                      <a:round/>
                      <a:headEnd type="none" w="med" len="med"/>
                      <a:tailEnd type="none" w="med" len="med"/>
                    </a:lnR>
                    <a:lnT w="4763" cap="flat" cmpd="sng" algn="ctr">
                      <a:solidFill>
                        <a:srgbClr val="9E9E9E"/>
                      </a:solidFill>
                      <a:prstDash val="solid"/>
                      <a:round/>
                      <a:headEnd type="none" w="med" len="med"/>
                      <a:tailEnd type="none" w="med" len="med"/>
                    </a:lnT>
                    <a:lnB w="4763" cap="flat" cmpd="sng" algn="ctr">
                      <a:solidFill>
                        <a:srgbClr val="9E9E9E"/>
                      </a:solidFill>
                      <a:prstDash val="solid"/>
                      <a:round/>
                      <a:headEnd type="none" w="med" len="med"/>
                      <a:tailEnd type="none" w="med" len="med"/>
                    </a:lnB>
                    <a:noFill/>
                  </a:tcPr>
                </a:tc>
                <a:tc>
                  <a:txBody>
                    <a:bodyPr/>
                    <a:lstStyle/>
                    <a:p>
                      <a:pPr algn="ctr" rtl="0" fontAlgn="t">
                        <a:spcAft>
                          <a:spcPts val="800"/>
                        </a:spcAft>
                      </a:pPr>
                      <a:r>
                        <a:rPr lang="en-US" sz="1800" b="0" i="0" u="none" strike="noStrike">
                          <a:solidFill>
                            <a:srgbClr val="202020"/>
                          </a:solidFill>
                          <a:effectLst/>
                          <a:latin typeface="Merriweather Bold" panose="00000800000000000000" pitchFamily="2" charset="0"/>
                        </a:rPr>
                        <a:t>Weather data</a:t>
                      </a:r>
                      <a:endParaRPr lang="en-US" sz="1800" b="0">
                        <a:effectLst/>
                        <a:latin typeface="Merriweather Bold" panose="00000800000000000000" pitchFamily="2" charset="0"/>
                      </a:endParaRPr>
                    </a:p>
                  </a:txBody>
                  <a:tcPr marL="39663" marR="39663" marT="39663" marB="39663">
                    <a:lnL w="4763" cap="flat" cmpd="sng" algn="ctr">
                      <a:solidFill>
                        <a:srgbClr val="9E9E9E"/>
                      </a:solidFill>
                      <a:prstDash val="solid"/>
                      <a:round/>
                      <a:headEnd type="none" w="med" len="med"/>
                      <a:tailEnd type="none" w="med" len="med"/>
                    </a:lnL>
                    <a:lnR w="4763" cap="flat" cmpd="sng" algn="ctr">
                      <a:solidFill>
                        <a:srgbClr val="9E9E9E"/>
                      </a:solidFill>
                      <a:prstDash val="solid"/>
                      <a:round/>
                      <a:headEnd type="none" w="med" len="med"/>
                      <a:tailEnd type="none" w="med" len="med"/>
                    </a:lnR>
                    <a:lnT w="4763" cap="flat" cmpd="sng" algn="ctr">
                      <a:solidFill>
                        <a:srgbClr val="9E9E9E"/>
                      </a:solidFill>
                      <a:prstDash val="solid"/>
                      <a:round/>
                      <a:headEnd type="none" w="med" len="med"/>
                      <a:tailEnd type="none" w="med" len="med"/>
                    </a:lnT>
                    <a:lnB w="4763"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549885313"/>
                  </a:ext>
                </a:extLst>
              </a:tr>
              <a:tr h="3146592">
                <a:tc>
                  <a:txBody>
                    <a:bodyPr/>
                    <a:lstStyle/>
                    <a:p>
                      <a:pPr algn="ctr" rtl="0" fontAlgn="t">
                        <a:spcAft>
                          <a:spcPts val="800"/>
                        </a:spcAft>
                      </a:pPr>
                      <a:r>
                        <a:rPr lang="en-US" sz="1800" b="0" i="0" u="none" strike="noStrike" dirty="0">
                          <a:solidFill>
                            <a:srgbClr val="202020"/>
                          </a:solidFill>
                          <a:effectLst/>
                          <a:latin typeface="Merriweather" panose="00000500000000000000" pitchFamily="2" charset="0"/>
                        </a:rPr>
                        <a:t>Year, Month</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Day of month, Day of week</a:t>
                      </a:r>
                      <a:endParaRPr lang="en-US" sz="1800" b="0" dirty="0">
                        <a:effectLst/>
                        <a:latin typeface="Merriweather" panose="00000500000000000000" pitchFamily="2" charset="0"/>
                      </a:endParaRPr>
                    </a:p>
                    <a:p>
                      <a:pPr algn="ctr" rtl="0" fontAlgn="t">
                        <a:spcAft>
                          <a:spcPts val="800"/>
                        </a:spcAft>
                      </a:pPr>
                      <a:r>
                        <a:rPr lang="en-US" sz="1800" b="0" i="0" u="none" strike="noStrike" dirty="0" err="1">
                          <a:solidFill>
                            <a:srgbClr val="202020"/>
                          </a:solidFill>
                          <a:effectLst/>
                          <a:latin typeface="Merriweather" panose="00000500000000000000" pitchFamily="2" charset="0"/>
                        </a:rPr>
                        <a:t>CRSDepTime_CST_hour</a:t>
                      </a:r>
                      <a:r>
                        <a:rPr lang="en-US" sz="1800" b="0" i="0" u="none" strike="noStrike" dirty="0">
                          <a:solidFill>
                            <a:srgbClr val="202020"/>
                          </a:solidFill>
                          <a:effectLst/>
                          <a:latin typeface="Merriweather" panose="00000500000000000000" pitchFamily="2" charset="0"/>
                        </a:rPr>
                        <a:t> </a:t>
                      </a:r>
                      <a:endParaRPr lang="en-US" sz="1800" b="0" dirty="0">
                        <a:effectLst/>
                        <a:latin typeface="Merriweather" panose="00000500000000000000" pitchFamily="2" charset="0"/>
                      </a:endParaRPr>
                    </a:p>
                    <a:p>
                      <a:pPr algn="ctr" rtl="0" fontAlgn="t">
                        <a:spcAft>
                          <a:spcPts val="800"/>
                        </a:spcAft>
                      </a:pPr>
                      <a:r>
                        <a:rPr lang="en-US" sz="1800" b="0" i="0" u="none" strike="noStrike" dirty="0" err="1">
                          <a:solidFill>
                            <a:srgbClr val="202020"/>
                          </a:solidFill>
                          <a:effectLst/>
                          <a:latin typeface="Merriweather" panose="00000500000000000000" pitchFamily="2" charset="0"/>
                        </a:rPr>
                        <a:t>CRSDepTime_CST_min</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Operatin</a:t>
                      </a:r>
                      <a:r>
                        <a:rPr lang="en-US" altLang="zh-CN" sz="1800" b="0" i="0" u="none" strike="noStrike" dirty="0">
                          <a:solidFill>
                            <a:srgbClr val="202020"/>
                          </a:solidFill>
                          <a:effectLst/>
                          <a:latin typeface="Merriweather" panose="00000500000000000000" pitchFamily="2" charset="0"/>
                        </a:rPr>
                        <a:t>g</a:t>
                      </a:r>
                      <a:r>
                        <a:rPr lang="en-US" sz="1800" b="0" i="0" u="none" strike="noStrike" dirty="0">
                          <a:solidFill>
                            <a:srgbClr val="202020"/>
                          </a:solidFill>
                          <a:effectLst/>
                          <a:latin typeface="Merriweather" panose="00000500000000000000" pitchFamily="2" charset="0"/>
                        </a:rPr>
                        <a:t> airline, Origin, Destination</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Estimated E</a:t>
                      </a:r>
                      <a:r>
                        <a:rPr lang="en-US" altLang="zh-CN" sz="1800" b="0" i="0" u="none" strike="noStrike" dirty="0">
                          <a:solidFill>
                            <a:srgbClr val="202020"/>
                          </a:solidFill>
                          <a:effectLst/>
                          <a:latin typeface="Merriweather" panose="00000500000000000000" pitchFamily="2" charset="0"/>
                        </a:rPr>
                        <a:t>l</a:t>
                      </a:r>
                      <a:r>
                        <a:rPr lang="en-US" sz="1800" b="0" i="0" u="none" strike="noStrike" dirty="0">
                          <a:solidFill>
                            <a:srgbClr val="202020"/>
                          </a:solidFill>
                          <a:effectLst/>
                          <a:latin typeface="Merriweather" panose="00000500000000000000" pitchFamily="2" charset="0"/>
                        </a:rPr>
                        <a:t>apsed Time</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Actual E</a:t>
                      </a:r>
                      <a:r>
                        <a:rPr lang="en-US" altLang="zh-CN" sz="1800" b="0" i="0" u="none" strike="noStrike" dirty="0">
                          <a:solidFill>
                            <a:srgbClr val="202020"/>
                          </a:solidFill>
                          <a:effectLst/>
                          <a:latin typeface="Merriweather" panose="00000500000000000000" pitchFamily="2" charset="0"/>
                        </a:rPr>
                        <a:t>l</a:t>
                      </a:r>
                      <a:r>
                        <a:rPr lang="en-US" sz="1800" b="0" i="0" u="none" strike="noStrike" dirty="0">
                          <a:solidFill>
                            <a:srgbClr val="202020"/>
                          </a:solidFill>
                          <a:effectLst/>
                          <a:latin typeface="Merriweather" panose="00000500000000000000" pitchFamily="2" charset="0"/>
                        </a:rPr>
                        <a:t>apsed Time</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Cancellations/Delay reasons</a:t>
                      </a:r>
                      <a:endParaRPr lang="en-US" sz="1800" b="0" dirty="0">
                        <a:effectLst/>
                        <a:latin typeface="Merriweather" panose="00000500000000000000" pitchFamily="2" charset="0"/>
                      </a:endParaRPr>
                    </a:p>
                  </a:txBody>
                  <a:tcPr marL="39663" marR="39663" marT="39663" marB="39663">
                    <a:lnL w="4763" cap="flat" cmpd="sng" algn="ctr">
                      <a:solidFill>
                        <a:srgbClr val="9E9E9E"/>
                      </a:solidFill>
                      <a:prstDash val="solid"/>
                      <a:round/>
                      <a:headEnd type="none" w="med" len="med"/>
                      <a:tailEnd type="none" w="med" len="med"/>
                    </a:lnL>
                    <a:lnR w="4763" cap="flat" cmpd="sng" algn="ctr">
                      <a:solidFill>
                        <a:srgbClr val="9E9E9E"/>
                      </a:solidFill>
                      <a:prstDash val="solid"/>
                      <a:round/>
                      <a:headEnd type="none" w="med" len="med"/>
                      <a:tailEnd type="none" w="med" len="med"/>
                    </a:lnR>
                    <a:lnT w="4763" cap="flat" cmpd="sng" algn="ctr">
                      <a:solidFill>
                        <a:srgbClr val="9E9E9E"/>
                      </a:solidFill>
                      <a:prstDash val="solid"/>
                      <a:round/>
                      <a:headEnd type="none" w="med" len="med"/>
                      <a:tailEnd type="none" w="med" len="med"/>
                    </a:lnT>
                    <a:lnB w="4763" cap="flat" cmpd="sng" algn="ctr">
                      <a:solidFill>
                        <a:srgbClr val="9E9E9E"/>
                      </a:solidFill>
                      <a:prstDash val="solid"/>
                      <a:round/>
                      <a:headEnd type="none" w="med" len="med"/>
                      <a:tailEnd type="none" w="med" len="med"/>
                    </a:lnB>
                    <a:noFill/>
                  </a:tcPr>
                </a:tc>
                <a:tc>
                  <a:txBody>
                    <a:bodyPr/>
                    <a:lstStyle/>
                    <a:p>
                      <a:pPr algn="ctr" rtl="0" fontAlgn="t">
                        <a:spcAft>
                          <a:spcPts val="800"/>
                        </a:spcAft>
                      </a:pPr>
                      <a:r>
                        <a:rPr lang="en-US" sz="1800" b="0" i="0" u="none" strike="noStrike" dirty="0" err="1">
                          <a:solidFill>
                            <a:srgbClr val="202020"/>
                          </a:solidFill>
                          <a:effectLst/>
                          <a:latin typeface="Merriweather" panose="00000500000000000000" pitchFamily="2" charset="0"/>
                        </a:rPr>
                        <a:t>DryBulbtemperature</a:t>
                      </a:r>
                      <a:endParaRPr lang="en-US" sz="1800" b="0" i="0" u="none" strike="noStrike" dirty="0">
                        <a:solidFill>
                          <a:srgbClr val="202020"/>
                        </a:solidFill>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（Temperature） </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Precipitation</a:t>
                      </a:r>
                    </a:p>
                    <a:p>
                      <a:pPr algn="ctr" rtl="0" fontAlgn="t">
                        <a:spcAft>
                          <a:spcPts val="800"/>
                        </a:spcAft>
                      </a:pPr>
                      <a:r>
                        <a:rPr lang="en-US" sz="1800" b="0" i="0" u="none" strike="noStrike" dirty="0">
                          <a:solidFill>
                            <a:srgbClr val="202020"/>
                          </a:solidFill>
                          <a:effectLst/>
                          <a:latin typeface="Merriweather" panose="00000500000000000000" pitchFamily="2" charset="0"/>
                        </a:rPr>
                        <a:t>Visibility </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Present weather type</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Wind direction</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Wind speed </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Wind gust speed</a:t>
                      </a:r>
                      <a:endParaRPr lang="en-US" sz="1800" b="0" dirty="0">
                        <a:effectLst/>
                        <a:latin typeface="Merriweather" panose="00000500000000000000" pitchFamily="2" charset="0"/>
                      </a:endParaRPr>
                    </a:p>
                    <a:p>
                      <a:pPr algn="ctr" rtl="0" fontAlgn="t">
                        <a:spcAft>
                          <a:spcPts val="800"/>
                        </a:spcAft>
                      </a:pPr>
                      <a:r>
                        <a:rPr lang="en-US" sz="1800" b="0" i="0" u="none" strike="noStrike" dirty="0">
                          <a:solidFill>
                            <a:srgbClr val="202020"/>
                          </a:solidFill>
                          <a:effectLst/>
                          <a:latin typeface="Merriweather" panose="00000500000000000000" pitchFamily="2" charset="0"/>
                        </a:rPr>
                        <a:t>Sky Condition</a:t>
                      </a:r>
                      <a:endParaRPr lang="en-US" sz="1800" b="0" dirty="0">
                        <a:effectLst/>
                        <a:latin typeface="Merriweather" panose="00000500000000000000" pitchFamily="2" charset="0"/>
                      </a:endParaRPr>
                    </a:p>
                  </a:txBody>
                  <a:tcPr marL="39663" marR="39663" marT="39663" marB="39663">
                    <a:lnL w="4763" cap="flat" cmpd="sng" algn="ctr">
                      <a:solidFill>
                        <a:srgbClr val="9E9E9E"/>
                      </a:solidFill>
                      <a:prstDash val="solid"/>
                      <a:round/>
                      <a:headEnd type="none" w="med" len="med"/>
                      <a:tailEnd type="none" w="med" len="med"/>
                    </a:lnL>
                    <a:lnR w="4763" cap="flat" cmpd="sng" algn="ctr">
                      <a:solidFill>
                        <a:srgbClr val="9E9E9E"/>
                      </a:solidFill>
                      <a:prstDash val="solid"/>
                      <a:round/>
                      <a:headEnd type="none" w="med" len="med"/>
                      <a:tailEnd type="none" w="med" len="med"/>
                    </a:lnR>
                    <a:lnT w="4763" cap="flat" cmpd="sng" algn="ctr">
                      <a:solidFill>
                        <a:srgbClr val="9E9E9E"/>
                      </a:solidFill>
                      <a:prstDash val="solid"/>
                      <a:round/>
                      <a:headEnd type="none" w="med" len="med"/>
                      <a:tailEnd type="none" w="med" len="med"/>
                    </a:lnT>
                    <a:lnB w="4763"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636568298"/>
                  </a:ext>
                </a:extLst>
              </a:tr>
            </a:tbl>
          </a:graphicData>
        </a:graphic>
      </p:graphicFrame>
      <p:sp>
        <p:nvSpPr>
          <p:cNvPr id="5" name="Rectangle 1">
            <a:extLst>
              <a:ext uri="{FF2B5EF4-FFF2-40B4-BE49-F238E27FC236}">
                <a16:creationId xmlns:a16="http://schemas.microsoft.com/office/drawing/2014/main" id="{250A8F65-2C10-6E6A-CA58-559B1B16D128}"/>
              </a:ext>
            </a:extLst>
          </p:cNvPr>
          <p:cNvSpPr>
            <a:spLocks noChangeArrowheads="1"/>
          </p:cNvSpPr>
          <p:nvPr/>
        </p:nvSpPr>
        <p:spPr bwMode="auto">
          <a:xfrm>
            <a:off x="2989263"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2645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033AB-4E28-6926-6054-809F2D98E32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5A8CAEA-B0AC-2B5C-BA1E-1DD0EF6909AD}"/>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49186894-B361-D567-0B36-76D194C7216F}"/>
              </a:ext>
            </a:extLst>
          </p:cNvPr>
          <p:cNvSpPr>
            <a:spLocks noGrp="1"/>
          </p:cNvSpPr>
          <p:nvPr>
            <p:ph type="title"/>
          </p:nvPr>
        </p:nvSpPr>
        <p:spPr/>
        <p:txBody>
          <a:bodyPr>
            <a:noAutofit/>
          </a:bodyPr>
          <a:lstStyle/>
          <a:p>
            <a:r>
              <a:rPr lang="en-US" altLang="zh-CN" b="1" dirty="0">
                <a:solidFill>
                  <a:srgbClr val="403C4E"/>
                </a:solidFill>
                <a:latin typeface="Merriweather Bold" pitchFamily="34" charset="0"/>
                <a:ea typeface="Red Hat Display"/>
                <a:cs typeface="Red Hat Display"/>
              </a:rPr>
              <a:t>Exploratory Data Analysis</a:t>
            </a:r>
            <a:endParaRPr lang="zh-CN" altLang="en-US" b="1" dirty="0">
              <a:solidFill>
                <a:srgbClr val="403C4E"/>
              </a:solidFill>
              <a:latin typeface="Merriweather Bold" pitchFamily="34" charset="0"/>
              <a:cs typeface="Red Hat Display"/>
            </a:endParaRPr>
          </a:p>
        </p:txBody>
      </p:sp>
      <p:sp>
        <p:nvSpPr>
          <p:cNvPr id="5" name="文本框 4">
            <a:extLst>
              <a:ext uri="{FF2B5EF4-FFF2-40B4-BE49-F238E27FC236}">
                <a16:creationId xmlns:a16="http://schemas.microsoft.com/office/drawing/2014/main" id="{BB92E288-785A-066D-C237-CB8DAFB56FB5}"/>
              </a:ext>
            </a:extLst>
          </p:cNvPr>
          <p:cNvSpPr txBox="1"/>
          <p:nvPr/>
        </p:nvSpPr>
        <p:spPr>
          <a:xfrm>
            <a:off x="4750904" y="2239075"/>
            <a:ext cx="4572000" cy="707886"/>
          </a:xfrm>
          <a:prstGeom prst="rect">
            <a:avLst/>
          </a:prstGeom>
          <a:noFill/>
        </p:spPr>
        <p:txBody>
          <a:bodyPr wrap="square">
            <a:spAutoFit/>
          </a:bodyPr>
          <a:lstStyle/>
          <a:p>
            <a:pPr rtl="0" fontAlgn="base">
              <a:spcBef>
                <a:spcPts val="800"/>
              </a:spcBef>
              <a:buFont typeface="Arial" panose="020B0604020202020204" pitchFamily="34" charset="0"/>
              <a:buChar char="•"/>
            </a:pPr>
            <a:r>
              <a:rPr lang="en-US" altLang="zh-CN" sz="2000" b="0" i="0" u="none" strike="noStrike" dirty="0">
                <a:solidFill>
                  <a:srgbClr val="353535"/>
                </a:solidFill>
                <a:effectLst/>
                <a:latin typeface="Merriweather" panose="00000500000000000000" pitchFamily="2" charset="0"/>
              </a:rPr>
              <a:t>Mostly on time or early.</a:t>
            </a:r>
            <a:endParaRPr lang="en-US" altLang="zh-CN" sz="2000" b="0" i="0" u="none" strike="noStrike" dirty="0">
              <a:solidFill>
                <a:srgbClr val="C5050C"/>
              </a:solidFill>
              <a:effectLst/>
              <a:latin typeface="Merriweather" panose="00000500000000000000" pitchFamily="2" charset="0"/>
            </a:endParaRPr>
          </a:p>
          <a:p>
            <a:pPr rtl="0" fontAlgn="base">
              <a:buFont typeface="Arial" panose="020B0604020202020204" pitchFamily="34" charset="0"/>
              <a:buChar char="•"/>
            </a:pPr>
            <a:r>
              <a:rPr lang="en-US" altLang="zh-CN" sz="2000" b="0" i="0" u="none" strike="noStrike" dirty="0">
                <a:solidFill>
                  <a:srgbClr val="353535"/>
                </a:solidFill>
                <a:effectLst/>
                <a:latin typeface="Merriweather" panose="00000500000000000000" pitchFamily="2" charset="0"/>
              </a:rPr>
              <a:t>Very few canceled or large delay.</a:t>
            </a:r>
            <a:endParaRPr lang="en-US" altLang="zh-CN" sz="2000" b="0" i="0" u="none" strike="noStrike" dirty="0">
              <a:solidFill>
                <a:srgbClr val="C5050C"/>
              </a:solidFill>
              <a:effectLst/>
              <a:latin typeface="Merriweather" panose="00000500000000000000" pitchFamily="2" charset="0"/>
            </a:endParaRPr>
          </a:p>
        </p:txBody>
      </p:sp>
      <p:pic>
        <p:nvPicPr>
          <p:cNvPr id="6" name="Google Shape;163;p30">
            <a:extLst>
              <a:ext uri="{FF2B5EF4-FFF2-40B4-BE49-F238E27FC236}">
                <a16:creationId xmlns:a16="http://schemas.microsoft.com/office/drawing/2014/main" id="{B9EBFADB-AE32-4A14-EB3C-08F234EF50B1}"/>
              </a:ext>
            </a:extLst>
          </p:cNvPr>
          <p:cNvPicPr preferRelativeResize="0"/>
          <p:nvPr/>
        </p:nvPicPr>
        <p:blipFill>
          <a:blip r:embed="rId3">
            <a:alphaModFix/>
          </a:blip>
          <a:stretch>
            <a:fillRect/>
          </a:stretch>
        </p:blipFill>
        <p:spPr>
          <a:xfrm>
            <a:off x="485100" y="1152475"/>
            <a:ext cx="4092405" cy="3761431"/>
          </a:xfrm>
          <a:prstGeom prst="rect">
            <a:avLst/>
          </a:prstGeom>
          <a:noFill/>
          <a:ln>
            <a:noFill/>
          </a:ln>
        </p:spPr>
      </p:pic>
    </p:spTree>
    <p:extLst>
      <p:ext uri="{BB962C8B-B14F-4D97-AF65-F5344CB8AC3E}">
        <p14:creationId xmlns:p14="http://schemas.microsoft.com/office/powerpoint/2010/main" val="304395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779CB-5BEB-3E36-832E-D0C3A2F59DF4}"/>
            </a:ext>
          </a:extLst>
        </p:cNvPr>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6A80ED5A-4107-81E3-C52A-BFF9D2C5AA56}"/>
              </a:ext>
            </a:extLst>
          </p:cNvPr>
          <p:cNvPicPr>
            <a:picLocks noChangeAspect="1"/>
          </p:cNvPicPr>
          <p:nvPr/>
        </p:nvPicPr>
        <p:blipFill>
          <a:blip r:embed="rId2"/>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5C88AA5C-AF31-8FDB-155F-99A49E6098DD}"/>
              </a:ext>
            </a:extLst>
          </p:cNvPr>
          <p:cNvSpPr>
            <a:spLocks noGrp="1"/>
          </p:cNvSpPr>
          <p:nvPr>
            <p:ph type="title"/>
          </p:nvPr>
        </p:nvSpPr>
        <p:spPr/>
        <p:txBody>
          <a:bodyPr>
            <a:noAutofit/>
          </a:bodyPr>
          <a:lstStyle/>
          <a:p>
            <a:r>
              <a:rPr lang="en-US" altLang="zh-CN" b="1" dirty="0">
                <a:solidFill>
                  <a:srgbClr val="403C4E"/>
                </a:solidFill>
                <a:latin typeface="Merriweather Bold" pitchFamily="34" charset="0"/>
                <a:ea typeface="Red Hat Display"/>
                <a:cs typeface="Red Hat Display"/>
              </a:rPr>
              <a:t>Exploratory Data Analysis</a:t>
            </a:r>
            <a:endParaRPr lang="zh-CN" altLang="en-US" b="1" dirty="0">
              <a:solidFill>
                <a:srgbClr val="403C4E"/>
              </a:solidFill>
              <a:latin typeface="Merriweather Bold" pitchFamily="34" charset="0"/>
              <a:cs typeface="Red Hat Display"/>
            </a:endParaRPr>
          </a:p>
        </p:txBody>
      </p:sp>
      <p:pic>
        <p:nvPicPr>
          <p:cNvPr id="171" name="Google Shape;171;p31"/>
          <p:cNvPicPr preferRelativeResize="0"/>
          <p:nvPr/>
        </p:nvPicPr>
        <p:blipFill>
          <a:blip r:embed="rId3">
            <a:alphaModFix/>
          </a:blip>
          <a:stretch>
            <a:fillRect/>
          </a:stretch>
        </p:blipFill>
        <p:spPr>
          <a:xfrm>
            <a:off x="247484" y="1151637"/>
            <a:ext cx="5094135" cy="3656583"/>
          </a:xfrm>
          <a:prstGeom prst="rect">
            <a:avLst/>
          </a:prstGeom>
          <a:noFill/>
          <a:ln>
            <a:noFill/>
          </a:ln>
        </p:spPr>
      </p:pic>
      <p:sp>
        <p:nvSpPr>
          <p:cNvPr id="7" name="文本框 6">
            <a:extLst>
              <a:ext uri="{FF2B5EF4-FFF2-40B4-BE49-F238E27FC236}">
                <a16:creationId xmlns:a16="http://schemas.microsoft.com/office/drawing/2014/main" id="{DE8DF78C-BC7B-2AEE-5EE7-82E93388E3F0}"/>
              </a:ext>
            </a:extLst>
          </p:cNvPr>
          <p:cNvSpPr txBox="1"/>
          <p:nvPr/>
        </p:nvSpPr>
        <p:spPr>
          <a:xfrm>
            <a:off x="5196840" y="1844759"/>
            <a:ext cx="4572000" cy="1651734"/>
          </a:xfrm>
          <a:prstGeom prst="rect">
            <a:avLst/>
          </a:prstGeom>
          <a:noFill/>
        </p:spPr>
        <p:txBody>
          <a:bodyPr wrap="square">
            <a:spAutoFit/>
          </a:bodyPr>
          <a:lstStyle/>
          <a:p>
            <a:pPr rtl="0" fontAlgn="base">
              <a:spcBef>
                <a:spcPts val="800"/>
              </a:spcBef>
              <a:buFont typeface="Arial" panose="020B0604020202020204" pitchFamily="34" charset="0"/>
              <a:buChar char="•"/>
            </a:pPr>
            <a:r>
              <a:rPr lang="en-US" altLang="zh-CN" sz="2000" b="1" i="0" u="none" strike="noStrike" dirty="0">
                <a:solidFill>
                  <a:srgbClr val="353535"/>
                </a:solidFill>
                <a:effectLst/>
                <a:latin typeface="Merriweather" panose="00000500000000000000" pitchFamily="2" charset="0"/>
              </a:rPr>
              <a:t>The most cause of delay:</a:t>
            </a:r>
            <a:endParaRPr lang="en-US" altLang="zh-CN" sz="2000" b="1" i="0" u="none" strike="noStrike" dirty="0">
              <a:solidFill>
                <a:srgbClr val="C5050C"/>
              </a:solidFill>
              <a:effectLst/>
              <a:latin typeface="Merriweather" panose="00000500000000000000" pitchFamily="2" charset="0"/>
            </a:endParaRPr>
          </a:p>
          <a:p>
            <a:pPr indent="457200" rtl="0">
              <a:spcBef>
                <a:spcPts val="800"/>
              </a:spcBef>
            </a:pPr>
            <a:r>
              <a:rPr lang="en-US" altLang="zh-CN" sz="2000" b="0" i="0" u="none" strike="noStrike" dirty="0" err="1">
                <a:solidFill>
                  <a:srgbClr val="353535"/>
                </a:solidFill>
                <a:effectLst/>
                <a:latin typeface="Merriweather" panose="00000500000000000000" pitchFamily="2" charset="0"/>
              </a:rPr>
              <a:t>LateAircraftDelay</a:t>
            </a:r>
            <a:endParaRPr lang="en-US" altLang="zh-CN" sz="2000" b="0" dirty="0">
              <a:effectLst/>
              <a:latin typeface="Merriweather" panose="00000500000000000000" pitchFamily="2" charset="0"/>
            </a:endParaRPr>
          </a:p>
          <a:p>
            <a:pPr indent="457200" rtl="0">
              <a:spcBef>
                <a:spcPts val="800"/>
              </a:spcBef>
            </a:pPr>
            <a:r>
              <a:rPr lang="en-US" altLang="zh-CN" sz="2000" b="0" i="0" u="none" strike="noStrike" dirty="0" err="1">
                <a:solidFill>
                  <a:srgbClr val="353535"/>
                </a:solidFill>
                <a:effectLst/>
                <a:latin typeface="Merriweather" panose="00000500000000000000" pitchFamily="2" charset="0"/>
              </a:rPr>
              <a:t>CarrierDelay</a:t>
            </a:r>
            <a:endParaRPr lang="en-US" altLang="zh-CN" sz="2000" b="0" dirty="0">
              <a:effectLst/>
              <a:latin typeface="Merriweather" panose="00000500000000000000" pitchFamily="2" charset="0"/>
            </a:endParaRPr>
          </a:p>
          <a:p>
            <a:br>
              <a:rPr lang="en-US" altLang="zh-CN" dirty="0">
                <a:latin typeface="Merriweather" panose="00000500000000000000" pitchFamily="2" charset="0"/>
              </a:rPr>
            </a:br>
            <a:endParaRPr lang="zh-CN" altLang="en-US" dirty="0">
              <a:latin typeface="Merriweather" panose="00000500000000000000" pitchFamily="2" charset="0"/>
            </a:endParaRPr>
          </a:p>
        </p:txBody>
      </p:sp>
    </p:spTree>
    <p:extLst>
      <p:ext uri="{BB962C8B-B14F-4D97-AF65-F5344CB8AC3E}">
        <p14:creationId xmlns:p14="http://schemas.microsoft.com/office/powerpoint/2010/main" val="64555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131F1BF3-A0A4-14EA-E356-AA64C22E2D62}"/>
              </a:ext>
            </a:extLst>
          </p:cNvPr>
          <p:cNvPicPr>
            <a:picLocks noChangeAspect="1"/>
          </p:cNvPicPr>
          <p:nvPr/>
        </p:nvPicPr>
        <p:blipFill>
          <a:blip r:embed="rId3"/>
          <a:stretch>
            <a:fillRect/>
          </a:stretch>
        </p:blipFill>
        <p:spPr>
          <a:xfrm>
            <a:off x="0" y="1"/>
            <a:ext cx="9144000" cy="1082040"/>
          </a:xfrm>
          <a:prstGeom prst="rect">
            <a:avLst/>
          </a:prstGeom>
        </p:spPr>
      </p:pic>
      <p:pic>
        <p:nvPicPr>
          <p:cNvPr id="4098" name="Picture 2">
            <a:extLst>
              <a:ext uri="{FF2B5EF4-FFF2-40B4-BE49-F238E27FC236}">
                <a16:creationId xmlns:a16="http://schemas.microsoft.com/office/drawing/2014/main" id="{2FFE200A-9B2A-28BF-8B0B-F80BD90A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21" y="1152475"/>
            <a:ext cx="6763457" cy="372188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96A0D40-C5D8-297E-246F-7C1A77081C65}"/>
              </a:ext>
            </a:extLst>
          </p:cNvPr>
          <p:cNvSpPr txBox="1"/>
          <p:nvPr/>
        </p:nvSpPr>
        <p:spPr>
          <a:xfrm>
            <a:off x="5908149" y="2244725"/>
            <a:ext cx="4572000" cy="1938992"/>
          </a:xfrm>
          <a:prstGeom prst="rect">
            <a:avLst/>
          </a:prstGeom>
          <a:noFill/>
        </p:spPr>
        <p:txBody>
          <a:bodyPr wrap="square">
            <a:spAutoFit/>
          </a:bodyPr>
          <a:lstStyle/>
          <a:p>
            <a:pPr rtl="0" fontAlgn="base">
              <a:spcBef>
                <a:spcPts val="800"/>
              </a:spcBef>
              <a:buFont typeface="Arial" panose="020B0604020202020204" pitchFamily="34" charset="0"/>
              <a:buChar char="•"/>
            </a:pPr>
            <a:r>
              <a:rPr lang="en-US" altLang="zh-CN" sz="1800" b="1" i="0" u="none" strike="noStrike" dirty="0">
                <a:solidFill>
                  <a:srgbClr val="353535"/>
                </a:solidFill>
                <a:effectLst/>
                <a:latin typeface="Merriweather" panose="00000500000000000000" pitchFamily="2" charset="0"/>
              </a:rPr>
              <a:t>Most large delay:</a:t>
            </a:r>
            <a:endParaRPr lang="en-US" altLang="zh-CN" sz="1800" b="1" dirty="0">
              <a:solidFill>
                <a:srgbClr val="C5050C"/>
              </a:solidFill>
              <a:latin typeface="Merriweather" panose="00000500000000000000" pitchFamily="2" charset="0"/>
            </a:endParaRPr>
          </a:p>
          <a:p>
            <a:pPr rtl="0" fontAlgn="base">
              <a:spcBef>
                <a:spcPts val="800"/>
              </a:spcBef>
            </a:pPr>
            <a:r>
              <a:rPr lang="en-US" altLang="zh-CN" dirty="0">
                <a:solidFill>
                  <a:srgbClr val="353535"/>
                </a:solidFill>
                <a:latin typeface="Merriweather" panose="00000500000000000000" pitchFamily="2" charset="0"/>
              </a:rPr>
              <a:t>A</a:t>
            </a:r>
            <a:r>
              <a:rPr lang="en-US" altLang="zh-CN" b="0" i="0" u="none" strike="noStrike" dirty="0">
                <a:solidFill>
                  <a:srgbClr val="353535"/>
                </a:solidFill>
                <a:effectLst/>
                <a:latin typeface="Merriweather" panose="00000500000000000000" pitchFamily="2" charset="0"/>
              </a:rPr>
              <a:t>llegiant /</a:t>
            </a:r>
            <a:r>
              <a:rPr lang="en-US" altLang="zh-CN" dirty="0">
                <a:solidFill>
                  <a:srgbClr val="353535"/>
                </a:solidFill>
                <a:latin typeface="Merriweather" panose="00000500000000000000" pitchFamily="2" charset="0"/>
              </a:rPr>
              <a:t>J</a:t>
            </a:r>
            <a:r>
              <a:rPr lang="en-US" altLang="zh-CN" b="0" i="0" u="none" strike="noStrike" dirty="0">
                <a:solidFill>
                  <a:srgbClr val="353535"/>
                </a:solidFill>
                <a:effectLst/>
                <a:latin typeface="Merriweather" panose="00000500000000000000" pitchFamily="2" charset="0"/>
              </a:rPr>
              <a:t>etBlue/</a:t>
            </a:r>
            <a:r>
              <a:rPr lang="en-US" altLang="zh-CN" dirty="0">
                <a:solidFill>
                  <a:srgbClr val="353535"/>
                </a:solidFill>
                <a:latin typeface="Merriweather" panose="00000500000000000000" pitchFamily="2" charset="0"/>
              </a:rPr>
              <a:t>F</a:t>
            </a:r>
            <a:r>
              <a:rPr lang="en-US" altLang="zh-CN" b="0" i="0" u="none" strike="noStrike" dirty="0">
                <a:solidFill>
                  <a:srgbClr val="353535"/>
                </a:solidFill>
                <a:effectLst/>
                <a:latin typeface="Merriweather" panose="00000500000000000000" pitchFamily="2" charset="0"/>
              </a:rPr>
              <a:t>rontier</a:t>
            </a:r>
            <a:endParaRPr lang="en-US" altLang="zh-CN" b="0" dirty="0">
              <a:effectLst/>
              <a:latin typeface="Merriweather" panose="00000500000000000000" pitchFamily="2" charset="0"/>
            </a:endParaRPr>
          </a:p>
          <a:p>
            <a:pPr rtl="0" fontAlgn="base">
              <a:spcBef>
                <a:spcPts val="800"/>
              </a:spcBef>
              <a:buFont typeface="Arial" panose="020B0604020202020204" pitchFamily="34" charset="0"/>
              <a:buChar char="•"/>
            </a:pPr>
            <a:r>
              <a:rPr lang="en-US" altLang="zh-CN" sz="1800" b="1" i="0" u="none" strike="noStrike" dirty="0">
                <a:solidFill>
                  <a:srgbClr val="353535"/>
                </a:solidFill>
                <a:effectLst/>
                <a:latin typeface="Merriweather" panose="00000500000000000000" pitchFamily="2" charset="0"/>
              </a:rPr>
              <a:t>Most cancelled: </a:t>
            </a:r>
            <a:endParaRPr lang="en-US" altLang="zh-CN" sz="1800" b="1" dirty="0">
              <a:solidFill>
                <a:srgbClr val="C5050C"/>
              </a:solidFill>
              <a:latin typeface="Merriweather" panose="00000500000000000000" pitchFamily="2" charset="0"/>
            </a:endParaRPr>
          </a:p>
          <a:p>
            <a:pPr rtl="0" fontAlgn="base">
              <a:spcBef>
                <a:spcPts val="800"/>
              </a:spcBef>
            </a:pPr>
            <a:r>
              <a:rPr lang="en-US" altLang="zh-CN" b="0" i="0" u="none" strike="noStrike" dirty="0">
                <a:solidFill>
                  <a:srgbClr val="353535"/>
                </a:solidFill>
                <a:effectLst/>
                <a:latin typeface="Merriweather" panose="00000500000000000000" pitchFamily="2" charset="0"/>
              </a:rPr>
              <a:t>Trans </a:t>
            </a:r>
            <a:r>
              <a:rPr lang="en-US" altLang="zh-CN" dirty="0">
                <a:solidFill>
                  <a:srgbClr val="353535"/>
                </a:solidFill>
                <a:latin typeface="Merriweather" panose="00000500000000000000" pitchFamily="2" charset="0"/>
              </a:rPr>
              <a:t>S</a:t>
            </a:r>
            <a:r>
              <a:rPr lang="en-US" altLang="zh-CN" b="0" i="0" u="none" strike="noStrike" dirty="0">
                <a:solidFill>
                  <a:srgbClr val="353535"/>
                </a:solidFill>
                <a:effectLst/>
                <a:latin typeface="Merriweather" panose="00000500000000000000" pitchFamily="2" charset="0"/>
              </a:rPr>
              <a:t>tate</a:t>
            </a:r>
            <a:r>
              <a:rPr lang="en-US" altLang="zh-CN" dirty="0">
                <a:solidFill>
                  <a:srgbClr val="353535"/>
                </a:solidFill>
                <a:latin typeface="Merriweather" panose="00000500000000000000" pitchFamily="2" charset="0"/>
              </a:rPr>
              <a:t>s/E</a:t>
            </a:r>
            <a:r>
              <a:rPr lang="en-US" altLang="zh-CN" b="0" i="0" u="none" strike="noStrike" dirty="0">
                <a:solidFill>
                  <a:srgbClr val="353535"/>
                </a:solidFill>
                <a:effectLst/>
                <a:latin typeface="Merriweather" panose="00000500000000000000" pitchFamily="2" charset="0"/>
              </a:rPr>
              <a:t>mpire/</a:t>
            </a:r>
            <a:r>
              <a:rPr lang="en-US" altLang="zh-CN" dirty="0">
                <a:solidFill>
                  <a:srgbClr val="353535"/>
                </a:solidFill>
                <a:latin typeface="Merriweather" panose="00000500000000000000" pitchFamily="2" charset="0"/>
              </a:rPr>
              <a:t>P</a:t>
            </a:r>
            <a:r>
              <a:rPr lang="en-US" altLang="zh-CN" b="0" i="0" u="none" strike="noStrike" dirty="0">
                <a:solidFill>
                  <a:srgbClr val="353535"/>
                </a:solidFill>
                <a:effectLst/>
                <a:latin typeface="Merriweather" panose="00000500000000000000" pitchFamily="2" charset="0"/>
              </a:rPr>
              <a:t>eninsula</a:t>
            </a:r>
            <a:endParaRPr lang="en-US" altLang="zh-CN" b="0" dirty="0">
              <a:effectLst/>
              <a:latin typeface="Merriweather" panose="00000500000000000000" pitchFamily="2" charset="0"/>
            </a:endParaRPr>
          </a:p>
          <a:p>
            <a:br>
              <a:rPr lang="en-US" altLang="zh-CN" sz="1800" dirty="0">
                <a:latin typeface="Merriweather" panose="00000500000000000000" pitchFamily="2" charset="0"/>
              </a:rPr>
            </a:br>
            <a:endParaRPr lang="zh-CN" altLang="en-US" sz="1800" dirty="0">
              <a:latin typeface="Merriweather" panose="00000500000000000000" pitchFamily="2" charset="0"/>
            </a:endParaRPr>
          </a:p>
        </p:txBody>
      </p:sp>
      <p:sp>
        <p:nvSpPr>
          <p:cNvPr id="8" name="标题 1">
            <a:extLst>
              <a:ext uri="{FF2B5EF4-FFF2-40B4-BE49-F238E27FC236}">
                <a16:creationId xmlns:a16="http://schemas.microsoft.com/office/drawing/2014/main" id="{2212A267-A9D9-76FF-085E-3668931B2E56}"/>
              </a:ext>
            </a:extLst>
          </p:cNvPr>
          <p:cNvSpPr>
            <a:spLocks noGrp="1"/>
          </p:cNvSpPr>
          <p:nvPr>
            <p:ph type="title"/>
          </p:nvPr>
        </p:nvSpPr>
        <p:spPr>
          <a:xfrm>
            <a:off x="311150" y="444500"/>
            <a:ext cx="8521700" cy="573088"/>
          </a:xfrm>
        </p:spPr>
        <p:txBody>
          <a:bodyPr>
            <a:noAutofit/>
          </a:bodyPr>
          <a:lstStyle/>
          <a:p>
            <a:r>
              <a:rPr lang="en-US" altLang="zh-CN" b="1" dirty="0">
                <a:solidFill>
                  <a:srgbClr val="403C4E"/>
                </a:solidFill>
                <a:latin typeface="Merriweather Bold" pitchFamily="34" charset="0"/>
                <a:ea typeface="Red Hat Display"/>
                <a:cs typeface="Red Hat Display"/>
              </a:rPr>
              <a:t>Exploratory Data Analysis</a:t>
            </a:r>
            <a:endParaRPr lang="zh-CN" altLang="en-US" b="1" dirty="0">
              <a:solidFill>
                <a:srgbClr val="403C4E"/>
              </a:solidFill>
              <a:latin typeface="Merriweather Bold" pitchFamily="34" charset="0"/>
              <a:cs typeface="Red Hat Display"/>
            </a:endParaRPr>
          </a:p>
        </p:txBody>
      </p:sp>
    </p:spTree>
    <p:extLst>
      <p:ext uri="{BB962C8B-B14F-4D97-AF65-F5344CB8AC3E}">
        <p14:creationId xmlns:p14="http://schemas.microsoft.com/office/powerpoint/2010/main" val="3101262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8E18D6D1-BAA9-046A-DD91-2E264F4D71A4}"/>
              </a:ext>
            </a:extLst>
          </p:cNvPr>
          <p:cNvPicPr>
            <a:picLocks noChangeAspect="1"/>
          </p:cNvPicPr>
          <p:nvPr/>
        </p:nvPicPr>
        <p:blipFill>
          <a:blip r:embed="rId3"/>
          <a:stretch>
            <a:fillRect/>
          </a:stretch>
        </p:blipFill>
        <p:spPr>
          <a:xfrm>
            <a:off x="0" y="1"/>
            <a:ext cx="9144000" cy="1082040"/>
          </a:xfrm>
          <a:prstGeom prst="rect">
            <a:avLst/>
          </a:prstGeom>
        </p:spPr>
      </p:pic>
      <p:sp>
        <p:nvSpPr>
          <p:cNvPr id="2" name="标题 1">
            <a:extLst>
              <a:ext uri="{FF2B5EF4-FFF2-40B4-BE49-F238E27FC236}">
                <a16:creationId xmlns:a16="http://schemas.microsoft.com/office/drawing/2014/main" id="{AF38765E-34A8-C98C-8AE0-ECC888FB61BF}"/>
              </a:ext>
            </a:extLst>
          </p:cNvPr>
          <p:cNvSpPr>
            <a:spLocks noGrp="1"/>
          </p:cNvSpPr>
          <p:nvPr>
            <p:ph type="title"/>
          </p:nvPr>
        </p:nvSpPr>
        <p:spPr/>
        <p:txBody>
          <a:bodyPr>
            <a:noAutofit/>
          </a:bodyPr>
          <a:lstStyle/>
          <a:p>
            <a:r>
              <a:rPr lang="en-US" altLang="zh-CN" b="1" dirty="0">
                <a:solidFill>
                  <a:srgbClr val="403C4E"/>
                </a:solidFill>
                <a:latin typeface="Merriweather Bold" pitchFamily="34" charset="0"/>
                <a:ea typeface="Red Hat Display"/>
                <a:cs typeface="Red Hat Display"/>
              </a:rPr>
              <a:t>Exploratory Data Analysis</a:t>
            </a:r>
            <a:endParaRPr lang="zh-CN" altLang="en-US" b="1" dirty="0">
              <a:solidFill>
                <a:srgbClr val="403C4E"/>
              </a:solidFill>
              <a:latin typeface="Merriweather Bold" pitchFamily="34" charset="0"/>
              <a:cs typeface="Red Hat Display"/>
            </a:endParaRPr>
          </a:p>
        </p:txBody>
      </p:sp>
      <p:pic>
        <p:nvPicPr>
          <p:cNvPr id="187" name="Google Shape;187;p33"/>
          <p:cNvPicPr preferRelativeResize="0"/>
          <p:nvPr/>
        </p:nvPicPr>
        <p:blipFill>
          <a:blip r:embed="rId4">
            <a:alphaModFix/>
          </a:blip>
          <a:stretch>
            <a:fillRect/>
          </a:stretch>
        </p:blipFill>
        <p:spPr>
          <a:xfrm>
            <a:off x="499607" y="1184703"/>
            <a:ext cx="5128260" cy="3836215"/>
          </a:xfrm>
          <a:prstGeom prst="rect">
            <a:avLst/>
          </a:prstGeom>
          <a:noFill/>
          <a:ln>
            <a:noFill/>
          </a:ln>
        </p:spPr>
      </p:pic>
      <p:sp>
        <p:nvSpPr>
          <p:cNvPr id="7" name="文本框 6">
            <a:extLst>
              <a:ext uri="{FF2B5EF4-FFF2-40B4-BE49-F238E27FC236}">
                <a16:creationId xmlns:a16="http://schemas.microsoft.com/office/drawing/2014/main" id="{6A703DFB-F92E-4E81-004A-5EBA8CD9FB5D}"/>
              </a:ext>
            </a:extLst>
          </p:cNvPr>
          <p:cNvSpPr txBox="1"/>
          <p:nvPr/>
        </p:nvSpPr>
        <p:spPr>
          <a:xfrm>
            <a:off x="5524500" y="1590425"/>
            <a:ext cx="3307800" cy="2749471"/>
          </a:xfrm>
          <a:prstGeom prst="rect">
            <a:avLst/>
          </a:prstGeom>
          <a:noFill/>
        </p:spPr>
        <p:txBody>
          <a:bodyPr wrap="square">
            <a:spAutoFit/>
          </a:bodyPr>
          <a:lstStyle/>
          <a:p>
            <a:pPr rtl="0"/>
            <a:r>
              <a:rPr lang="en-US" altLang="zh-CN" sz="1800" b="0" i="0" u="none" strike="noStrike" dirty="0">
                <a:solidFill>
                  <a:srgbClr val="202020"/>
                </a:solidFill>
                <a:effectLst/>
                <a:latin typeface="Red Hat Text"/>
              </a:rPr>
              <a:t>*</a:t>
            </a:r>
            <a:r>
              <a:rPr lang="en-US" altLang="zh-CN" sz="1800" b="0" i="0" u="none" strike="noStrike" dirty="0">
                <a:solidFill>
                  <a:srgbClr val="202020"/>
                </a:solidFill>
                <a:effectLst/>
                <a:latin typeface="Merriweather" panose="00000500000000000000" pitchFamily="2" charset="0"/>
              </a:rPr>
              <a:t>The shaded range is for all data of that day of week, and the solid line is the mean value for that category.</a:t>
            </a:r>
            <a:endParaRPr lang="en-US" altLang="zh-CN" sz="1800" i="0" u="none" strike="noStrike" dirty="0">
              <a:solidFill>
                <a:srgbClr val="202020"/>
              </a:solidFill>
              <a:latin typeface="Merriweather" panose="00000500000000000000" pitchFamily="2" charset="0"/>
            </a:endParaRPr>
          </a:p>
          <a:p>
            <a:pPr marL="342900" indent="-342900" rtl="0" fontAlgn="base">
              <a:spcBef>
                <a:spcPts val="800"/>
              </a:spcBef>
              <a:buFont typeface="Arial" panose="020B0604020202020204" pitchFamily="34" charset="0"/>
              <a:buChar char="•"/>
            </a:pPr>
            <a:r>
              <a:rPr lang="en-US" altLang="zh-CN" sz="2000" b="1" i="0" u="none" strike="noStrike" dirty="0">
                <a:solidFill>
                  <a:srgbClr val="202020"/>
                </a:solidFill>
                <a:effectLst/>
                <a:latin typeface="Merriweather" panose="00000500000000000000" pitchFamily="2" charset="0"/>
              </a:rPr>
              <a:t>Highest rate</a:t>
            </a:r>
            <a:r>
              <a:rPr lang="en-US" altLang="zh-CN" sz="2000" b="1" i="0" u="none" strike="noStrike" dirty="0">
                <a:solidFill>
                  <a:srgbClr val="353535"/>
                </a:solidFill>
                <a:effectLst/>
                <a:latin typeface="Merriweather" panose="00000500000000000000" pitchFamily="2" charset="0"/>
              </a:rPr>
              <a:t>: </a:t>
            </a:r>
            <a:r>
              <a:rPr lang="en-US" altLang="zh-CN" sz="1800" b="0" i="0" u="none" strike="noStrike" dirty="0">
                <a:solidFill>
                  <a:srgbClr val="353535"/>
                </a:solidFill>
                <a:effectLst/>
                <a:latin typeface="Merriweather" panose="00000500000000000000" pitchFamily="2" charset="0"/>
              </a:rPr>
              <a:t>after 18:00/during weekends</a:t>
            </a:r>
            <a:endParaRPr lang="en-US" altLang="zh-CN" sz="1800" b="1" i="0" u="none" strike="noStrike" dirty="0">
              <a:solidFill>
                <a:srgbClr val="C5050C"/>
              </a:solidFill>
              <a:effectLst/>
              <a:latin typeface="Merriweather" panose="00000500000000000000" pitchFamily="2" charset="0"/>
            </a:endParaRPr>
          </a:p>
          <a:p>
            <a:pPr marL="342900" indent="-342900">
              <a:buFont typeface="Arial" panose="020B0604020202020204" pitchFamily="34" charset="0"/>
              <a:buChar char="•"/>
            </a:pPr>
            <a:r>
              <a:rPr lang="en-US" altLang="zh-CN" sz="2000" b="1" i="0" u="none" strike="noStrike" dirty="0">
                <a:solidFill>
                  <a:srgbClr val="202020"/>
                </a:solidFill>
                <a:effectLst/>
                <a:latin typeface="Merriweather" panose="00000500000000000000" pitchFamily="2" charset="0"/>
              </a:rPr>
              <a:t>Lowest date</a:t>
            </a:r>
            <a:r>
              <a:rPr lang="en-US" altLang="zh-CN" sz="2000" b="1" i="0" u="none" strike="noStrike" dirty="0">
                <a:solidFill>
                  <a:srgbClr val="353535"/>
                </a:solidFill>
                <a:effectLst/>
                <a:latin typeface="Merriweather" panose="00000500000000000000" pitchFamily="2" charset="0"/>
              </a:rPr>
              <a:t>: </a:t>
            </a:r>
            <a:r>
              <a:rPr lang="en-US" altLang="zh-CN" sz="1800" i="0" u="none" strike="noStrike" dirty="0">
                <a:solidFill>
                  <a:srgbClr val="353535"/>
                </a:solidFill>
                <a:effectLst/>
                <a:latin typeface="Merriweather" panose="00000500000000000000" pitchFamily="2" charset="0"/>
              </a:rPr>
              <a:t>morning to afternoon/midweek</a:t>
            </a:r>
            <a:endParaRPr lang="en-US" altLang="zh-CN" sz="1800" i="0" u="none" strike="noStrike" dirty="0">
              <a:solidFill>
                <a:srgbClr val="C5050C"/>
              </a:solidFill>
              <a:effectLst/>
              <a:latin typeface="Merriweather" panose="00000500000000000000" pitchFamily="2" charset="0"/>
            </a:endParaRPr>
          </a:p>
        </p:txBody>
      </p:sp>
    </p:spTree>
    <p:extLst>
      <p:ext uri="{BB962C8B-B14F-4D97-AF65-F5344CB8AC3E}">
        <p14:creationId xmlns:p14="http://schemas.microsoft.com/office/powerpoint/2010/main" val="132464278"/>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87476-7565-9055-1A8E-1BC8C5043CEB}"/>
              </a:ext>
            </a:extLst>
          </p:cNvPr>
          <p:cNvSpPr>
            <a:spLocks noGrp="1"/>
          </p:cNvSpPr>
          <p:nvPr>
            <p:ph type="title"/>
          </p:nvPr>
        </p:nvSpPr>
        <p:spPr/>
        <p:txBody>
          <a:bodyPr>
            <a:normAutofit fontScale="90000"/>
          </a:bodyPr>
          <a:lstStyle/>
          <a:p>
            <a:endParaRPr lang="zh-CN" altLang="en-US"/>
          </a:p>
        </p:txBody>
      </p:sp>
      <p:sp>
        <p:nvSpPr>
          <p:cNvPr id="5" name="文本框 4">
            <a:extLst>
              <a:ext uri="{FF2B5EF4-FFF2-40B4-BE49-F238E27FC236}">
                <a16:creationId xmlns:a16="http://schemas.microsoft.com/office/drawing/2014/main" id="{B5343F99-2D4F-38BB-9EB6-574C66415B57}"/>
              </a:ext>
            </a:extLst>
          </p:cNvPr>
          <p:cNvSpPr txBox="1"/>
          <p:nvPr/>
        </p:nvSpPr>
        <p:spPr>
          <a:xfrm>
            <a:off x="5216054" y="2012622"/>
            <a:ext cx="4039263" cy="1733808"/>
          </a:xfrm>
          <a:prstGeom prst="rect">
            <a:avLst/>
          </a:prstGeom>
          <a:noFill/>
        </p:spPr>
        <p:txBody>
          <a:bodyPr wrap="square">
            <a:spAutoFit/>
          </a:bodyPr>
          <a:lstStyle/>
          <a:p>
            <a:pPr rtl="0" fontAlgn="base">
              <a:spcBef>
                <a:spcPts val="800"/>
              </a:spcBef>
              <a:buFont typeface="Arial" panose="020B0604020202020204" pitchFamily="34" charset="0"/>
              <a:buChar char="•"/>
            </a:pPr>
            <a:r>
              <a:rPr lang="en-US" altLang="zh-CN" sz="2000" b="0" i="0" u="none" strike="noStrike" dirty="0">
                <a:solidFill>
                  <a:srgbClr val="202020"/>
                </a:solidFill>
                <a:effectLst/>
                <a:latin typeface="Merriweather" panose="00000500000000000000" pitchFamily="2" charset="0"/>
              </a:rPr>
              <a:t>Average </a:t>
            </a:r>
            <a:r>
              <a:rPr lang="en-US" altLang="zh-CN" sz="2000" dirty="0">
                <a:solidFill>
                  <a:srgbClr val="202020"/>
                </a:solidFill>
                <a:latin typeface="Merriweather" panose="00000500000000000000" pitchFamily="2" charset="0"/>
              </a:rPr>
              <a:t>d</a:t>
            </a:r>
            <a:r>
              <a:rPr lang="en-US" altLang="zh-CN" sz="2000" b="0" i="0" u="none" strike="noStrike" dirty="0">
                <a:solidFill>
                  <a:srgbClr val="202020"/>
                </a:solidFill>
                <a:effectLst/>
                <a:latin typeface="Merriweather" panose="00000500000000000000" pitchFamily="2" charset="0"/>
              </a:rPr>
              <a:t>elay </a:t>
            </a:r>
            <a:r>
              <a:rPr lang="en-US" altLang="zh-CN" sz="2000" dirty="0">
                <a:solidFill>
                  <a:srgbClr val="202020"/>
                </a:solidFill>
                <a:latin typeface="Merriweather" panose="00000500000000000000" pitchFamily="2" charset="0"/>
              </a:rPr>
              <a:t>m</a:t>
            </a:r>
            <a:r>
              <a:rPr lang="en-US" altLang="zh-CN" sz="2000" b="0" i="0" u="none" strike="noStrike" dirty="0">
                <a:solidFill>
                  <a:srgbClr val="202020"/>
                </a:solidFill>
                <a:effectLst/>
                <a:latin typeface="Merriweather" panose="00000500000000000000" pitchFamily="2" charset="0"/>
              </a:rPr>
              <a:t>inutes increased throughout the day.</a:t>
            </a:r>
            <a:endParaRPr lang="en-US" altLang="zh-CN" sz="2000" b="0" dirty="0">
              <a:effectLst/>
              <a:latin typeface="Merriweather" panose="00000500000000000000" pitchFamily="2" charset="0"/>
            </a:endParaRPr>
          </a:p>
          <a:p>
            <a:pPr rtl="0" fontAlgn="base">
              <a:spcBef>
                <a:spcPts val="800"/>
              </a:spcBef>
              <a:buFont typeface="Arial" panose="020B0604020202020204" pitchFamily="34" charset="0"/>
              <a:buChar char="•"/>
            </a:pPr>
            <a:r>
              <a:rPr lang="en-US" altLang="zh-CN" sz="2000" b="0" i="0" u="none" strike="noStrike" dirty="0">
                <a:solidFill>
                  <a:srgbClr val="202020"/>
                </a:solidFill>
                <a:effectLst/>
                <a:latin typeface="Merriweather Bold" panose="00000800000000000000" pitchFamily="2" charset="0"/>
              </a:rPr>
              <a:t>Highest:</a:t>
            </a:r>
            <a:r>
              <a:rPr lang="en-US" altLang="zh-CN" sz="2000" b="0" i="0" u="none" strike="noStrike" dirty="0">
                <a:solidFill>
                  <a:srgbClr val="353535"/>
                </a:solidFill>
                <a:effectLst/>
                <a:latin typeface="Merriweather Bold" panose="00000800000000000000" pitchFamily="2" charset="0"/>
              </a:rPr>
              <a:t> </a:t>
            </a:r>
            <a:r>
              <a:rPr lang="en-US" altLang="zh-CN" sz="2000" b="1" i="0" u="none" strike="noStrike" dirty="0">
                <a:solidFill>
                  <a:srgbClr val="353535"/>
                </a:solidFill>
                <a:effectLst/>
                <a:latin typeface="Merriweather Bold" panose="00000800000000000000" pitchFamily="2" charset="0"/>
              </a:rPr>
              <a:t> </a:t>
            </a:r>
            <a:r>
              <a:rPr lang="en-US" altLang="zh-CN" sz="2000" i="0" u="none" strike="noStrike" dirty="0">
                <a:solidFill>
                  <a:srgbClr val="353535"/>
                </a:solidFill>
                <a:effectLst/>
                <a:latin typeface="Merriweather" panose="00000500000000000000" pitchFamily="2" charset="0"/>
              </a:rPr>
              <a:t>in the l</a:t>
            </a:r>
            <a:r>
              <a:rPr lang="en-US" altLang="zh-CN" sz="2000" dirty="0">
                <a:solidFill>
                  <a:srgbClr val="353535"/>
                </a:solidFill>
                <a:latin typeface="Merriweather" panose="00000500000000000000" pitchFamily="2" charset="0"/>
              </a:rPr>
              <a:t>ate evening/Sunday</a:t>
            </a:r>
            <a:endParaRPr lang="en-US" altLang="zh-CN" sz="2000" i="0" u="none" strike="noStrike" dirty="0">
              <a:solidFill>
                <a:srgbClr val="C5050C"/>
              </a:solidFill>
              <a:effectLst/>
              <a:latin typeface="Merriweather" panose="00000500000000000000" pitchFamily="2" charset="0"/>
            </a:endParaRPr>
          </a:p>
        </p:txBody>
      </p:sp>
      <p:pic>
        <p:nvPicPr>
          <p:cNvPr id="202" name="Google Shape;202;p35"/>
          <p:cNvPicPr preferRelativeResize="0"/>
          <p:nvPr/>
        </p:nvPicPr>
        <p:blipFill>
          <a:blip r:embed="rId2">
            <a:alphaModFix/>
          </a:blip>
          <a:stretch>
            <a:fillRect/>
          </a:stretch>
        </p:blipFill>
        <p:spPr>
          <a:xfrm>
            <a:off x="397566" y="1230658"/>
            <a:ext cx="4818490" cy="3556027"/>
          </a:xfrm>
          <a:prstGeom prst="rect">
            <a:avLst/>
          </a:prstGeom>
          <a:noFill/>
          <a:ln>
            <a:noFill/>
          </a:ln>
        </p:spPr>
      </p:pic>
      <p:pic>
        <p:nvPicPr>
          <p:cNvPr id="6" name="Image 0" descr="preencoded.png">
            <a:extLst>
              <a:ext uri="{FF2B5EF4-FFF2-40B4-BE49-F238E27FC236}">
                <a16:creationId xmlns:a16="http://schemas.microsoft.com/office/drawing/2014/main" id="{AD83E6B2-1AC0-F73B-9D44-ED0A433269A0}"/>
              </a:ext>
            </a:extLst>
          </p:cNvPr>
          <p:cNvPicPr>
            <a:picLocks noChangeAspect="1"/>
          </p:cNvPicPr>
          <p:nvPr/>
        </p:nvPicPr>
        <p:blipFill>
          <a:blip r:embed="rId3"/>
          <a:stretch>
            <a:fillRect/>
          </a:stretch>
        </p:blipFill>
        <p:spPr>
          <a:xfrm>
            <a:off x="0" y="-7432"/>
            <a:ext cx="9144000" cy="1082040"/>
          </a:xfrm>
          <a:prstGeom prst="rect">
            <a:avLst/>
          </a:prstGeom>
        </p:spPr>
      </p:pic>
      <p:sp>
        <p:nvSpPr>
          <p:cNvPr id="7" name="标题 1">
            <a:extLst>
              <a:ext uri="{FF2B5EF4-FFF2-40B4-BE49-F238E27FC236}">
                <a16:creationId xmlns:a16="http://schemas.microsoft.com/office/drawing/2014/main" id="{D01DC3B9-FC65-350D-EB44-F7D55422659D}"/>
              </a:ext>
            </a:extLst>
          </p:cNvPr>
          <p:cNvSpPr txBox="1">
            <a:spLocks/>
          </p:cNvSpPr>
          <p:nvPr/>
        </p:nvSpPr>
        <p:spPr>
          <a:xfrm>
            <a:off x="311700" y="43759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b="1" dirty="0">
                <a:solidFill>
                  <a:srgbClr val="403C4E"/>
                </a:solidFill>
                <a:latin typeface="Merriweather Bold" pitchFamily="34" charset="0"/>
                <a:ea typeface="Red Hat Display"/>
                <a:cs typeface="Red Hat Display"/>
              </a:rPr>
              <a:t>Exploratory Data Analysis</a:t>
            </a:r>
            <a:endParaRPr lang="zh-CN" altLang="en-US" b="1" dirty="0">
              <a:solidFill>
                <a:srgbClr val="403C4E"/>
              </a:solidFill>
              <a:latin typeface="Merriweather Bold" pitchFamily="34" charset="0"/>
              <a:cs typeface="Red Hat Display"/>
            </a:endParaRPr>
          </a:p>
        </p:txBody>
      </p:sp>
    </p:spTree>
    <p:extLst>
      <p:ext uri="{BB962C8B-B14F-4D97-AF65-F5344CB8AC3E}">
        <p14:creationId xmlns:p14="http://schemas.microsoft.com/office/powerpoint/2010/main" val="14920484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468</TotalTime>
  <Words>3367</Words>
  <Application>Microsoft Office PowerPoint</Application>
  <PresentationFormat>全屏显示(16:9)</PresentationFormat>
  <Paragraphs>299</Paragraphs>
  <Slides>28</Slides>
  <Notes>20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Arial</vt:lpstr>
      <vt:lpstr>Wingdings</vt:lpstr>
      <vt:lpstr>Open Sans Bold</vt:lpstr>
      <vt:lpstr>PingFangSC-Regular</vt:lpstr>
      <vt:lpstr>Merriweather</vt:lpstr>
      <vt:lpstr>Calibri</vt:lpstr>
      <vt:lpstr>-apple-system</vt:lpstr>
      <vt:lpstr>Georgia</vt:lpstr>
      <vt:lpstr>Open Sans</vt:lpstr>
      <vt:lpstr>等线</vt:lpstr>
      <vt:lpstr>Red Hat Text</vt:lpstr>
      <vt:lpstr>Merriweather Bold</vt:lpstr>
      <vt:lpstr>Red Hat Display</vt:lpstr>
      <vt:lpstr>Simple Light</vt:lpstr>
      <vt:lpstr>Office 主题​​</vt:lpstr>
      <vt:lpstr>PowerPoint 演示文稿</vt:lpstr>
      <vt:lpstr>About the Project</vt:lpstr>
      <vt:lpstr>Data preprocessing</vt:lpstr>
      <vt:lpstr>Dataset</vt:lpstr>
      <vt:lpstr>Exploratory Data Analysis</vt:lpstr>
      <vt:lpstr>Exploratory Data Analysis</vt:lpstr>
      <vt:lpstr>Exploratory Data Analysis</vt:lpstr>
      <vt:lpstr>Exploratory Data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Model-LightGBM（gradient boosting model）</vt:lpstr>
      <vt:lpstr>Model training </vt:lpstr>
      <vt:lpstr>Feature Importance</vt:lpstr>
      <vt:lpstr>Impact of flight duration</vt:lpstr>
      <vt:lpstr>Impact of departure time</vt:lpstr>
      <vt:lpstr>Impact of day of week</vt:lpstr>
      <vt:lpstr>Impact of wind speed</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姚天予</dc:creator>
  <cp:lastModifiedBy>天予 姚</cp:lastModifiedBy>
  <cp:revision>7</cp:revision>
  <dcterms:modified xsi:type="dcterms:W3CDTF">2024-11-14T04:27:15Z</dcterms:modified>
</cp:coreProperties>
</file>